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Source Sans Pro Black"/>
      <p:bold r:id="rId36"/>
      <p:boldItalic r:id="rId37"/>
    </p:embeddedFont>
    <p:embeddedFont>
      <p:font typeface="Source Sans Pro"/>
      <p:regular r:id="rId38"/>
      <p:bold r:id="rId39"/>
      <p:italic r:id="rId40"/>
      <p:boldItalic r:id="rId41"/>
    </p:embeddedFont>
    <p:embeddedFont>
      <p:font typeface="Open Sans"/>
      <p:regular r:id="rId42"/>
      <p:bold r:id="rId43"/>
      <p:italic r:id="rId44"/>
      <p:boldItalic r:id="rId45"/>
    </p:embeddedFont>
    <p:embeddedFont>
      <p:font typeface="Droid Serif"/>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SourceSansPro-italic.fntdata"/><Relationship Id="rId42" Type="http://schemas.openxmlformats.org/officeDocument/2006/relationships/font" Target="fonts/OpenSans-regular.fntdata"/><Relationship Id="rId41" Type="http://schemas.openxmlformats.org/officeDocument/2006/relationships/font" Target="fonts/SourceSansPro-boldItalic.fntdata"/><Relationship Id="rId44" Type="http://schemas.openxmlformats.org/officeDocument/2006/relationships/font" Target="fonts/OpenSans-italic.fntdata"/><Relationship Id="rId43" Type="http://schemas.openxmlformats.org/officeDocument/2006/relationships/font" Target="fonts/OpenSans-bold.fntdata"/><Relationship Id="rId46" Type="http://schemas.openxmlformats.org/officeDocument/2006/relationships/font" Target="fonts/DroidSerif-regular.fntdata"/><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DroidSerif-italic.fntdata"/><Relationship Id="rId47" Type="http://schemas.openxmlformats.org/officeDocument/2006/relationships/font" Target="fonts/DroidSerif-bold.fntdata"/><Relationship Id="rId49" Type="http://schemas.openxmlformats.org/officeDocument/2006/relationships/font" Target="fonts/DroidSerif-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SourceSansProBlack-boldItalic.fntdata"/><Relationship Id="rId36" Type="http://schemas.openxmlformats.org/officeDocument/2006/relationships/font" Target="fonts/SourceSansProBlack-bold.fntdata"/><Relationship Id="rId39" Type="http://schemas.openxmlformats.org/officeDocument/2006/relationships/font" Target="fonts/SourceSansPro-bold.fntdata"/><Relationship Id="rId38" Type="http://schemas.openxmlformats.org/officeDocument/2006/relationships/font" Target="fonts/SourceSansPr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 name="Shape 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sz="1400">
                <a:latin typeface="Source Sans Pro"/>
                <a:ea typeface="Source Sans Pro"/>
                <a:cs typeface="Source Sans Pro"/>
                <a:sym typeface="Source Sans Pro"/>
              </a:rPr>
              <a:t>Con eso: </a:t>
            </a:r>
            <a:r>
              <a:rPr b="1" lang="en" sz="1400">
                <a:latin typeface="Source Sans Pro"/>
                <a:ea typeface="Source Sans Pro"/>
                <a:cs typeface="Source Sans Pro"/>
                <a:sym typeface="Source Sans Pro"/>
              </a:rPr>
              <a:t>Imagínese En Esta Situación</a:t>
            </a:r>
          </a:p>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Un Jeep que esta </a:t>
            </a:r>
            <a:r>
              <a:rPr lang="en" sz="1400">
                <a:highlight>
                  <a:srgbClr val="FFFFFF"/>
                </a:highlight>
                <a:latin typeface="Source Sans Pro"/>
                <a:ea typeface="Source Sans Pro"/>
                <a:cs typeface="Source Sans Pro"/>
                <a:sym typeface="Source Sans Pro"/>
              </a:rPr>
              <a:t>atascado en el lodo. </a:t>
            </a:r>
          </a:p>
          <a:p>
            <a:pPr lvl="0">
              <a:spcBef>
                <a:spcPts val="0"/>
              </a:spcBef>
              <a:buNone/>
            </a:pPr>
            <a:r>
              <a:t/>
            </a:r>
            <a:endParaRPr sz="1400">
              <a:highlight>
                <a:srgbClr val="FFFFFF"/>
              </a:highlight>
              <a:latin typeface="Source Sans Pro"/>
              <a:ea typeface="Source Sans Pro"/>
              <a:cs typeface="Source Sans Pro"/>
              <a:sym typeface="Source Sans Pro"/>
            </a:endParaRPr>
          </a:p>
          <a:p>
            <a:pPr lvl="0">
              <a:spcBef>
                <a:spcPts val="0"/>
              </a:spcBef>
              <a:buNone/>
            </a:pPr>
            <a:r>
              <a:rPr lang="en" sz="1400">
                <a:highlight>
                  <a:srgbClr val="FFFFFF"/>
                </a:highlight>
                <a:latin typeface="Source Sans Pro"/>
                <a:ea typeface="Source Sans Pro"/>
                <a:cs typeface="Source Sans Pro"/>
                <a:sym typeface="Source Sans Pro"/>
              </a:rPr>
              <a:t>¿Cuál es la mejor manera de que por Jeep/Landrover se escape de este lodo? Con 4x4 verdad? </a:t>
            </a:r>
          </a:p>
          <a:p>
            <a:pPr lvl="0">
              <a:spcBef>
                <a:spcPts val="0"/>
              </a:spcBef>
              <a:buNone/>
            </a:pPr>
            <a:r>
              <a:t/>
            </a:r>
            <a:endParaRPr sz="1400">
              <a:highlight>
                <a:srgbClr val="FFFFFF"/>
              </a:highlight>
              <a:latin typeface="Source Sans Pro"/>
              <a:ea typeface="Source Sans Pro"/>
              <a:cs typeface="Source Sans Pro"/>
              <a:sym typeface="Source Sans Pro"/>
            </a:endParaRPr>
          </a:p>
          <a:p>
            <a:pPr lvl="0">
              <a:spcBef>
                <a:spcPts val="0"/>
              </a:spcBef>
              <a:buNone/>
            </a:pPr>
            <a:r>
              <a:rPr lang="en" sz="1400">
                <a:highlight>
                  <a:srgbClr val="FFFFFF"/>
                </a:highlight>
                <a:latin typeface="Source Sans Pro"/>
                <a:ea typeface="Source Sans Pro"/>
                <a:cs typeface="Source Sans Pro"/>
                <a:sym typeface="Source Sans Pro"/>
              </a:rPr>
              <a:t>Imagínese la situación si este jeep fue diseñado para que toda la potencia y la fuerza del motor fuera dirigido a una sola rueda. Cual seria el resultado?</a:t>
            </a:r>
          </a:p>
          <a:p>
            <a:pPr lvl="0">
              <a:spcBef>
                <a:spcPts val="0"/>
              </a:spcBef>
              <a:buNone/>
            </a:pPr>
            <a:r>
              <a:t/>
            </a:r>
            <a:endParaRPr sz="1400">
              <a:highlight>
                <a:srgbClr val="FFFFFF"/>
              </a:highlight>
              <a:latin typeface="Source Sans Pro"/>
              <a:ea typeface="Source Sans Pro"/>
              <a:cs typeface="Source Sans Pro"/>
              <a:sym typeface="Source Sans Pro"/>
            </a:endParaRPr>
          </a:p>
          <a:p>
            <a:pPr lvl="0">
              <a:spcBef>
                <a:spcPts val="0"/>
              </a:spcBef>
              <a:buNone/>
            </a:pPr>
            <a:r>
              <a:rPr lang="en" sz="1400">
                <a:highlight>
                  <a:srgbClr val="FFFFFF"/>
                </a:highlight>
                <a:latin typeface="Source Sans Pro"/>
                <a:ea typeface="Source Sans Pro"/>
                <a:cs typeface="Source Sans Pro"/>
                <a:sym typeface="Source Sans Pro"/>
              </a:rPr>
              <a:t>Bueno en una carretera suave posiblemente funcionaria, quizás una carretera sin lomas o territorio inclinado - pero en el lodo? No seria suficiente verdad? Podemos poner toda la fuerza del motor en una sola rueda, Pero probablemente no llegariamos a ninguna parte.</a:t>
            </a:r>
          </a:p>
          <a:p>
            <a:pPr lvl="0">
              <a:spcBef>
                <a:spcPts val="0"/>
              </a:spcBef>
              <a:buNone/>
            </a:pPr>
            <a:r>
              <a:t/>
            </a:r>
            <a:endParaRPr sz="1400">
              <a:highlight>
                <a:srgbClr val="FFFFFF"/>
              </a:highlight>
              <a:latin typeface="Source Sans Pro"/>
              <a:ea typeface="Source Sans Pro"/>
              <a:cs typeface="Source Sans Pro"/>
              <a:sym typeface="Source Sans Pro"/>
            </a:endParaRPr>
          </a:p>
          <a:p>
            <a:pPr lvl="0">
              <a:spcBef>
                <a:spcPts val="0"/>
              </a:spcBef>
              <a:buNone/>
            </a:pPr>
            <a:r>
              <a:rPr lang="en" sz="1400">
                <a:highlight>
                  <a:srgbClr val="FFFFFF"/>
                </a:highlight>
                <a:latin typeface="Source Sans Pro"/>
                <a:ea typeface="Source Sans Pro"/>
                <a:cs typeface="Source Sans Pro"/>
                <a:sym typeface="Source Sans Pro"/>
              </a:rPr>
              <a:t>Lo que necesitamos usar es 4x4 - eso es tomar el poder y la  fuerza del motor y Dirigirlo a las cuatro ruedas de forma igual. Cual seria el resultado? Estamos fuera del lodo - Y estamos  tomando velocidad, </a:t>
            </a:r>
            <a:r>
              <a:rPr lang="en" sz="1400" strike="sngStrike">
                <a:highlight>
                  <a:srgbClr val="FFFFFF"/>
                </a:highlight>
                <a:latin typeface="Source Sans Pro"/>
                <a:ea typeface="Source Sans Pro"/>
                <a:cs typeface="Source Sans Pro"/>
                <a:sym typeface="Source Sans Pro"/>
              </a:rPr>
              <a:t>y adicionalmente, haciendo con menos energía que con la que estábamos gastando antes con una sola rueda.</a:t>
            </a:r>
          </a:p>
          <a:p>
            <a:pPr lvl="0">
              <a:spcBef>
                <a:spcPts val="0"/>
              </a:spcBef>
              <a:buNone/>
            </a:pPr>
            <a:r>
              <a:t/>
            </a:r>
            <a:endParaRPr sz="1400">
              <a:highlight>
                <a:srgbClr val="FFFFFF"/>
              </a:highlight>
              <a:latin typeface="Source Sans Pro"/>
              <a:ea typeface="Source Sans Pro"/>
              <a:cs typeface="Source Sans Pro"/>
              <a:sym typeface="Source Sans Pro"/>
            </a:endParaRPr>
          </a:p>
          <a:p>
            <a:pPr lvl="0">
              <a:spcBef>
                <a:spcPts val="0"/>
              </a:spcBef>
              <a:buNone/>
            </a:pPr>
            <a:r>
              <a:rPr lang="en" sz="1400">
                <a:highlight>
                  <a:srgbClr val="FFFFFF"/>
                </a:highlight>
                <a:latin typeface="Source Sans Pro"/>
                <a:ea typeface="Source Sans Pro"/>
                <a:cs typeface="Source Sans Pro"/>
                <a:sym typeface="Source Sans Pro"/>
              </a:rPr>
              <a:t>Cual es la propósito de esta Ilustración?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A veces nos quedamos atascados en el lodo. A veces ponemos todo nuestro esfuerzo en una sola cosa - lo que nosotros pensamos que sea lo mas importante.  A veces esto es suficiente</a:t>
            </a:r>
          </a:p>
          <a:p>
            <a:pPr lvl="0">
              <a:spcBef>
                <a:spcPts val="0"/>
              </a:spcBef>
              <a:buNone/>
            </a:pPr>
            <a:r>
              <a:t/>
            </a:r>
            <a:endParaRPr sz="1400"/>
          </a:p>
          <a:p>
            <a:pPr lvl="0">
              <a:spcBef>
                <a:spcPts val="0"/>
              </a:spcBef>
              <a:buNone/>
            </a:pPr>
            <a:r>
              <a:rPr lang="en" sz="1400"/>
              <a:t>Pero lo mayoria del tiempo - Nos quedamos más atascados - verdad? </a:t>
            </a:r>
          </a:p>
          <a:p>
            <a:pPr lvl="0">
              <a:spcBef>
                <a:spcPts val="0"/>
              </a:spcBef>
              <a:buNone/>
            </a:pPr>
            <a:r>
              <a:t/>
            </a:r>
            <a:endParaRPr sz="1400"/>
          </a:p>
          <a:p>
            <a:pPr lvl="0">
              <a:spcBef>
                <a:spcPts val="0"/>
              </a:spcBef>
              <a:buNone/>
            </a:pPr>
            <a:r>
              <a:rPr lang="en" sz="1400"/>
              <a:t>Entonces vamos a considerar 4 puntos - que nos ayudarán a pensar en el Mantenimiento y Calidad como 4x4. Estos Son: </a:t>
            </a:r>
          </a:p>
          <a:p>
            <a:pPr lvl="0">
              <a:spcBef>
                <a:spcPts val="0"/>
              </a:spcBef>
              <a:buNone/>
            </a:pPr>
            <a:r>
              <a:t/>
            </a:r>
            <a:endParaRPr sz="1400"/>
          </a:p>
          <a:p>
            <a:pPr indent="-228600" lvl="0" marL="457200" rtl="0">
              <a:spcBef>
                <a:spcPts val="0"/>
              </a:spcBef>
              <a:buAutoNum type="arabicPeriod"/>
            </a:pPr>
            <a:r>
              <a:rPr lang="en" sz="1400"/>
              <a:t>La Organización</a:t>
            </a:r>
          </a:p>
          <a:p>
            <a:pPr indent="-228600" lvl="0" marL="457200" rtl="0">
              <a:spcBef>
                <a:spcPts val="0"/>
              </a:spcBef>
              <a:buAutoNum type="arabicPeriod"/>
            </a:pPr>
            <a:r>
              <a:rPr lang="en" sz="1400"/>
              <a:t>La Comunicación</a:t>
            </a:r>
          </a:p>
          <a:p>
            <a:pPr indent="-228600" lvl="0" marL="457200" rtl="0">
              <a:spcBef>
                <a:spcPts val="0"/>
              </a:spcBef>
              <a:buAutoNum type="arabicPeriod"/>
            </a:pPr>
            <a:r>
              <a:rPr lang="en" sz="1400"/>
              <a:t>La Prueba</a:t>
            </a:r>
          </a:p>
          <a:p>
            <a:pPr indent="-228600" lvl="0" marL="457200" rtl="0">
              <a:spcBef>
                <a:spcPts val="0"/>
              </a:spcBef>
              <a:buAutoNum type="arabicPeriod"/>
            </a:pPr>
            <a:r>
              <a:rPr lang="en" sz="1400"/>
              <a:t>Las Herramientas</a:t>
            </a:r>
          </a:p>
          <a:p>
            <a:pPr lvl="0" rtl="0">
              <a:spcBef>
                <a:spcPts val="0"/>
              </a:spcBef>
              <a:buClr>
                <a:schemeClr val="dk1"/>
              </a:buClr>
              <a:buSzPct val="78571"/>
              <a:buFont typeface="Arial"/>
              <a:buNone/>
            </a:pPr>
            <a:r>
              <a:t/>
            </a:r>
            <a:endParaRPr sz="1400"/>
          </a:p>
          <a:p>
            <a:pPr lvl="0" rtl="0">
              <a:spcBef>
                <a:spcPts val="0"/>
              </a:spcBef>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a:spcBef>
                <a:spcPts val="0"/>
              </a:spcBef>
            </a:pPr>
            <a:r>
              <a:rPr lang="en" sz="1400"/>
              <a:t>Proceso de Captura Bugs</a:t>
            </a:r>
          </a:p>
          <a:p>
            <a:pPr indent="-228600" lvl="0" marL="457200" rtl="0">
              <a:spcBef>
                <a:spcPts val="0"/>
              </a:spcBef>
            </a:pPr>
            <a:r>
              <a:rPr lang="en" sz="1400"/>
              <a:t>Ciclos Bugfix - (estamos hablando en esta caso en una tiempo definido) plazos de tiempo en que uno dedica a resolver los bugs</a:t>
            </a:r>
          </a:p>
          <a:p>
            <a:pPr indent="-228600" lvl="0" marL="457200">
              <a:spcBef>
                <a:spcPts val="0"/>
              </a:spcBef>
            </a:pPr>
            <a:r>
              <a:rPr lang="en" sz="1400"/>
              <a:t>Plan de Pruebas/testear</a:t>
            </a:r>
          </a:p>
          <a:p>
            <a:pPr indent="-228600" lvl="0" marL="457200">
              <a:spcBef>
                <a:spcPts val="0"/>
              </a:spcBef>
            </a:pPr>
            <a:r>
              <a:rPr lang="en" sz="1400" strike="sngStrike"/>
              <a:t>Seguimiento Progresso </a:t>
            </a:r>
          </a:p>
          <a:p>
            <a:pPr lvl="0">
              <a:spcBef>
                <a:spcPts val="0"/>
              </a:spcBef>
              <a:buClr>
                <a:schemeClr val="dk1"/>
              </a:buClr>
              <a:buSzPct val="78571"/>
              <a:buFont typeface="Arial"/>
              <a:buNone/>
            </a:pPr>
            <a:r>
              <a:t/>
            </a:r>
            <a:endParaRPr sz="1400"/>
          </a:p>
          <a:p>
            <a:pPr lvl="0">
              <a:spcBef>
                <a:spcPts val="0"/>
              </a:spcBef>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400"/>
              <a:t>Lista del bugs ≠ lista de quehaceres - Porque? Porque, Una lista de quehaceres se puede llenar con otras cosas como: Enviar Email al cliente o enviar un recibo o hasta No se olvide de cerveza para la fiesta de esta noche. </a:t>
            </a:r>
          </a:p>
          <a:p>
            <a:pPr lvl="0" rtl="0">
              <a:spcBef>
                <a:spcPts val="0"/>
              </a:spcBef>
              <a:buNone/>
            </a:pPr>
            <a:r>
              <a:t/>
            </a:r>
            <a:endParaRPr sz="1400"/>
          </a:p>
          <a:p>
            <a:pPr lvl="0">
              <a:spcBef>
                <a:spcPts val="0"/>
              </a:spcBef>
              <a:buNone/>
            </a:pPr>
            <a:r>
              <a:rPr lang="en" sz="1400"/>
              <a:t>Entonces, Que debe ser una lista bugs? - es un proceso que captura la información sobre una bug: En la superficie, requiere más trabajo, pero debajo de la superficie, nos da una capa (layer) mas de informaci</a:t>
            </a:r>
            <a:r>
              <a:rPr lang="en" sz="1400">
                <a:solidFill>
                  <a:schemeClr val="dk1"/>
                </a:solidFill>
              </a:rPr>
              <a:t>ón. Esta capa nos asegura que nuestras problemas no vuelvan a ocurrir. </a:t>
            </a:r>
          </a:p>
          <a:p>
            <a:pPr lvl="0">
              <a:spcBef>
                <a:spcPts val="0"/>
              </a:spcBef>
              <a:buNone/>
            </a:pPr>
            <a:r>
              <a:t/>
            </a:r>
            <a:endParaRPr sz="1400"/>
          </a:p>
          <a:p>
            <a:pPr lvl="0">
              <a:spcBef>
                <a:spcPts val="0"/>
              </a:spcBef>
              <a:buNone/>
            </a:pPr>
            <a:r>
              <a:rPr b="1" lang="en" sz="1400"/>
              <a:t>Responsabilidad</a:t>
            </a:r>
            <a:r>
              <a:rPr lang="en" sz="1400"/>
              <a:t> - Compartir el carga con equipos grandes es importante - pero en equipos pequeños es importante también. Queremos definir quién tiene la responsabilidad de resolver el bug o el problema y cuando.</a:t>
            </a:r>
          </a:p>
          <a:p>
            <a:pPr lvl="0" rtl="0">
              <a:spcBef>
                <a:spcPts val="0"/>
              </a:spcBef>
              <a:buNone/>
            </a:pPr>
            <a:r>
              <a:t/>
            </a:r>
            <a:endParaRPr sz="1400"/>
          </a:p>
          <a:p>
            <a:pPr lvl="0">
              <a:spcBef>
                <a:spcPts val="0"/>
              </a:spcBef>
              <a:buNone/>
            </a:pPr>
            <a:r>
              <a:rPr b="1" lang="en" sz="1400"/>
              <a:t>Priorización</a:t>
            </a:r>
            <a:r>
              <a:rPr lang="en" sz="1400"/>
              <a:t> - No importa si es parte de un equipo o trabaja solo, la priorización es esencial. Por ejemplo, imaginese que tiene una lista de 100 bugs y solo hay 20 horas o  $500 de presupuesto para resolver estos bugs. Que va a hacer? Nos ayudaría mucho si escogemos, primero, cuáles de los bugs son absolutamente necesarios. Próximo, los que son menos vital y etcétera, etcétera, haciendo una escala de prioridad.   </a:t>
            </a:r>
          </a:p>
          <a:p>
            <a:pPr lvl="0">
              <a:spcBef>
                <a:spcPts val="0"/>
              </a:spcBef>
              <a:buNone/>
            </a:pPr>
            <a:r>
              <a:t/>
            </a:r>
            <a:endParaRPr sz="1400"/>
          </a:p>
          <a:p>
            <a:pPr lvl="0">
              <a:spcBef>
                <a:spcPts val="0"/>
              </a:spcBef>
              <a:buNone/>
            </a:pPr>
            <a:r>
              <a:rPr b="1" lang="en" sz="1400"/>
              <a:t>Resolviendo</a:t>
            </a:r>
            <a:r>
              <a:rPr lang="en" sz="1400"/>
              <a:t> - ¿Cuál fue la solución? ¿Cómo arreglamos eso? - Cuantas veces hemos resolvido un problema, que se ha visto varias veces</a:t>
            </a:r>
            <a:r>
              <a:rPr lang="en" sz="1400">
                <a:solidFill>
                  <a:srgbClr val="FF0000"/>
                </a:solidFill>
              </a:rPr>
              <a:t> </a:t>
            </a:r>
            <a:r>
              <a:rPr lang="en" sz="1400"/>
              <a:t>y pensamos - ¿cómo arreglamos esto la última vez? </a:t>
            </a:r>
          </a:p>
          <a:p>
            <a:pPr lvl="0">
              <a:spcBef>
                <a:spcPts val="0"/>
              </a:spcBef>
              <a:buNone/>
            </a:pPr>
            <a:r>
              <a:t/>
            </a:r>
            <a:endParaRPr sz="1400"/>
          </a:p>
          <a:p>
            <a:pPr lvl="0">
              <a:spcBef>
                <a:spcPts val="0"/>
              </a:spcBef>
              <a:buNone/>
            </a:pPr>
            <a:r>
              <a:rPr lang="en" sz="1400"/>
              <a:t>Uno de los mayores beneficios de capturar bugs de esta manera es que la gente no técnicas, QA/PM’s, los clientes o hasta su (quizaz su Amigos) se puede meter en el proceso y ayudar.</a:t>
            </a:r>
          </a:p>
          <a:p>
            <a:pPr lvl="0">
              <a:spcBef>
                <a:spcPts val="0"/>
              </a:spcBef>
              <a:buNone/>
            </a:pPr>
            <a:r>
              <a:t/>
            </a:r>
            <a:endParaRPr sz="1400" strike="sngStrike"/>
          </a:p>
          <a:p>
            <a:pPr lvl="0" rtl="0">
              <a:spcBef>
                <a:spcPts val="0"/>
              </a:spcBef>
              <a:buNone/>
            </a:pPr>
            <a:r>
              <a:rPr lang="en" sz="1400"/>
              <a:t>El punto? Tenga el hábito de registrar bugs! Puede usar una aplicación gratis como Github, Zoho,  jira -  (next Slide for screen shot)</a:t>
            </a:r>
          </a:p>
          <a:p>
            <a:pPr lvl="0" rtl="0">
              <a:spcBef>
                <a:spcPts val="0"/>
              </a:spcBef>
              <a:buNone/>
            </a:pPr>
            <a:r>
              <a:t/>
            </a:r>
            <a:endParaRPr sz="1400"/>
          </a:p>
          <a:p>
            <a:pPr lvl="0" rtl="0">
              <a:spcBef>
                <a:spcPts val="0"/>
              </a:spcBef>
              <a:buNone/>
            </a:pPr>
            <a:r>
              <a:rPr lang="en" sz="1400"/>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solidFill>
                  <a:schemeClr val="dk1"/>
                </a:solidFill>
              </a:rPr>
              <a:t>Modern Tribe usa un projecto se llama chilliProject (OpenSource - pero no es disponible ahorita)</a:t>
            </a:r>
          </a:p>
          <a:p>
            <a:pPr lvl="0">
              <a:spcBef>
                <a:spcPts val="0"/>
              </a:spcBef>
              <a:buNone/>
            </a:pPr>
            <a:r>
              <a:t/>
            </a:r>
            <a:endParaRPr sz="1400">
              <a:solidFill>
                <a:schemeClr val="dk1"/>
              </a:solidFill>
            </a:endParaRPr>
          </a:p>
          <a:p>
            <a:pPr lvl="0">
              <a:spcBef>
                <a:spcPts val="0"/>
              </a:spcBef>
              <a:buNone/>
            </a:pPr>
            <a:r>
              <a:rPr lang="en" sz="1400">
                <a:solidFill>
                  <a:schemeClr val="dk1"/>
                </a:solidFill>
              </a:rPr>
              <a:t>Nota la Prioridad, Etc Etc</a:t>
            </a:r>
          </a:p>
          <a:p>
            <a:pPr lvl="0">
              <a:spcBef>
                <a:spcPts val="0"/>
              </a:spcBef>
              <a:buNone/>
            </a:pPr>
            <a:r>
              <a:t/>
            </a:r>
            <a:endParaRPr sz="1400">
              <a:solidFill>
                <a:schemeClr val="dk1"/>
              </a:solidFill>
            </a:endParaRPr>
          </a:p>
          <a:p>
            <a:pPr lvl="0">
              <a:spcBef>
                <a:spcPts val="0"/>
              </a:spcBef>
              <a:buClr>
                <a:schemeClr val="dk1"/>
              </a:buClr>
              <a:buSzPct val="78571"/>
              <a:buFont typeface="Arial"/>
              <a:buNone/>
            </a:pPr>
            <a:r>
              <a:rPr lang="en" sz="1400">
                <a:solidFill>
                  <a:schemeClr val="dk1"/>
                </a:solidFill>
              </a:rPr>
              <a:t>Esto le ahorrará tiempo y dinero cuando tenga que empezar a tratar con un modelo de soporte - o cuando tenga múltiples Proyectos con múltiples clientes.</a:t>
            </a:r>
          </a:p>
          <a:p>
            <a:pPr lvl="0">
              <a:spcBef>
                <a:spcPts val="0"/>
              </a:spcBef>
              <a:buNone/>
            </a:pPr>
            <a:r>
              <a:t/>
            </a:r>
            <a:endParaRPr sz="1400"/>
          </a:p>
          <a:p>
            <a:pPr lvl="0">
              <a:spcBef>
                <a:spcPts val="0"/>
              </a:spcBef>
              <a:buNone/>
            </a:pPr>
            <a:r>
              <a:rPr lang="en" sz="1400"/>
              <a:t>Algo como esto no te superer</a:t>
            </a:r>
            <a:r>
              <a:rPr lang="en" sz="1400">
                <a:solidFill>
                  <a:schemeClr val="dk1"/>
                </a:solidFill>
              </a:rPr>
              <a:t>á</a:t>
            </a:r>
            <a:r>
              <a:rPr lang="en" sz="1400"/>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Duración</a:t>
            </a:r>
            <a:r>
              <a:rPr lang="en" sz="1400"/>
              <a:t> Definido: </a:t>
            </a:r>
            <a:r>
              <a:rPr lang="en" sz="1400">
                <a:solidFill>
                  <a:schemeClr val="dk1"/>
                </a:solidFill>
              </a:rPr>
              <a:t>Si es parte de un equipo o solo - tienes una duración definido para resolver los bugs - Si tienes una estimación, esto le ayuda. Y es diferente por cada persona dependiente en Presupuesto, Habilidad, el Cliente, Disponibilidad. Pero si usted sabe que tiene 20 horas y una semana para hacer su trabajo - Esta es una información poderosa.</a:t>
            </a:r>
          </a:p>
          <a:p>
            <a:pPr lvl="0">
              <a:spcBef>
                <a:spcPts val="0"/>
              </a:spcBef>
              <a:buNone/>
            </a:pPr>
            <a:r>
              <a:t/>
            </a:r>
            <a:endParaRPr sz="1400">
              <a:solidFill>
                <a:schemeClr val="dk1"/>
              </a:solidFill>
            </a:endParaRPr>
          </a:p>
          <a:p>
            <a:pPr lvl="0">
              <a:spcBef>
                <a:spcPts val="0"/>
              </a:spcBef>
              <a:buNone/>
            </a:pPr>
            <a:r>
              <a:rPr lang="en" sz="1400">
                <a:solidFill>
                  <a:schemeClr val="dk1"/>
                </a:solidFill>
              </a:rPr>
              <a:t>Influencia en la priorización - </a:t>
            </a:r>
          </a:p>
          <a:p>
            <a:pPr lvl="0">
              <a:spcBef>
                <a:spcPts val="0"/>
              </a:spcBef>
              <a:buNone/>
            </a:pPr>
            <a:r>
              <a:t/>
            </a:r>
            <a:endParaRPr sz="1400">
              <a:solidFill>
                <a:schemeClr val="dk1"/>
              </a:solidFill>
            </a:endParaRPr>
          </a:p>
          <a:p>
            <a:pPr lvl="0">
              <a:spcBef>
                <a:spcPts val="0"/>
              </a:spcBef>
              <a:buNone/>
            </a:pPr>
            <a:r>
              <a:rPr lang="en" sz="1400">
                <a:solidFill>
                  <a:schemeClr val="dk1"/>
                </a:solidFill>
              </a:rPr>
              <a:t>Establece expectaciones razonables</a:t>
            </a:r>
          </a:p>
          <a:p>
            <a:pPr lvl="0">
              <a:spcBef>
                <a:spcPts val="0"/>
              </a:spcBef>
              <a:buNone/>
            </a:pPr>
            <a:r>
              <a:t/>
            </a:r>
            <a:endParaRPr sz="1400">
              <a:solidFill>
                <a:schemeClr val="dk1"/>
              </a:solidFill>
            </a:endParaRPr>
          </a:p>
          <a:p>
            <a:pPr lvl="0" rtl="0">
              <a:spcBef>
                <a:spcPts val="0"/>
              </a:spcBef>
              <a:buNone/>
            </a:pPr>
            <a:r>
              <a:rPr lang="en" sz="1400">
                <a:solidFill>
                  <a:schemeClr val="dk1"/>
                </a:solidFill>
              </a:rPr>
              <a:t>Y finalmente</a:t>
            </a:r>
          </a:p>
          <a:p>
            <a:pPr lvl="0" rtl="0">
              <a:spcBef>
                <a:spcPts val="0"/>
              </a:spcBef>
              <a:buNone/>
            </a:pPr>
            <a:r>
              <a:t/>
            </a:r>
            <a:endParaRPr sz="1400">
              <a:solidFill>
                <a:schemeClr val="dk1"/>
              </a:solidFill>
            </a:endParaRPr>
          </a:p>
          <a:p>
            <a:pPr lvl="0">
              <a:spcBef>
                <a:spcPts val="0"/>
              </a:spcBef>
              <a:buNone/>
            </a:pPr>
            <a:r>
              <a:rPr lang="en" sz="1400">
                <a:solidFill>
                  <a:schemeClr val="dk1"/>
                </a:solidFill>
              </a:rPr>
              <a:t>Puntos de control - momentos en el tiempo en que pueden parar-revisar el progreso, evaluar de nuevo, priorizar de nuevo y empezar otra vez, y repetir el proceso.</a:t>
            </a:r>
          </a:p>
          <a:p>
            <a:pPr lvl="0">
              <a:spcBef>
                <a:spcPts val="0"/>
              </a:spcBef>
              <a:buNone/>
            </a:pPr>
            <a:r>
              <a:rPr lang="en" sz="1400">
                <a:solidFill>
                  <a:schemeClr val="dk1"/>
                </a:solidFill>
              </a:rPr>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400">
              <a:solidFill>
                <a:schemeClr val="dk1"/>
              </a:solidFill>
              <a:latin typeface="Source Sans Pro"/>
              <a:ea typeface="Source Sans Pro"/>
              <a:cs typeface="Source Sans Pro"/>
              <a:sym typeface="Source Sans Pro"/>
            </a:endParaRPr>
          </a:p>
          <a:p>
            <a:pPr lvl="0">
              <a:spcBef>
                <a:spcPts val="0"/>
              </a:spcBef>
              <a:buNone/>
            </a:pPr>
            <a:r>
              <a:rPr lang="en" sz="1400">
                <a:solidFill>
                  <a:schemeClr val="dk1"/>
                </a:solidFill>
                <a:latin typeface="Source Sans Pro"/>
                <a:ea typeface="Source Sans Pro"/>
                <a:cs typeface="Source Sans Pro"/>
                <a:sym typeface="Source Sans Pro"/>
              </a:rPr>
              <a:t>Software es dinámico - siempre cambia - sin cambios en el Código, hosting environments, Wordpress Core - No tendríamos bugs - pero probablemente no tendríamos mejoradas en aplicaciones. Entonces de cierta manera, un bug es una prueba de un intento de mejorar un sistema.</a:t>
            </a:r>
          </a:p>
          <a:p>
            <a:pPr lvl="0">
              <a:spcBef>
                <a:spcPts val="0"/>
              </a:spcBef>
              <a:buNone/>
            </a:pPr>
            <a:r>
              <a:t/>
            </a:r>
            <a:endParaRPr sz="1400">
              <a:solidFill>
                <a:schemeClr val="dk1"/>
              </a:solidFill>
              <a:latin typeface="Source Sans Pro"/>
              <a:ea typeface="Source Sans Pro"/>
              <a:cs typeface="Source Sans Pro"/>
              <a:sym typeface="Source Sans Pro"/>
            </a:endParaRPr>
          </a:p>
          <a:p>
            <a:pPr lvl="0">
              <a:spcBef>
                <a:spcPts val="0"/>
              </a:spcBef>
              <a:buNone/>
            </a:pPr>
            <a:r>
              <a:rPr lang="en" sz="1400">
                <a:solidFill>
                  <a:schemeClr val="dk1"/>
                </a:solidFill>
                <a:latin typeface="Source Sans Pro"/>
                <a:ea typeface="Source Sans Pro"/>
                <a:cs typeface="Source Sans Pro"/>
                <a:sym typeface="Source Sans Pro"/>
              </a:rPr>
              <a:t>Plan de Prueba es dinámico también: Entonces esto significa que necesitamos mantener nuestra plan con </a:t>
            </a:r>
            <a:r>
              <a:rPr lang="en" sz="1400">
                <a:solidFill>
                  <a:schemeClr val="dk1"/>
                </a:solidFill>
                <a:highlight>
                  <a:srgbClr val="FFFFFF"/>
                </a:highlight>
                <a:latin typeface="Source Sans Pro"/>
                <a:ea typeface="Source Sans Pro"/>
                <a:cs typeface="Source Sans Pro"/>
                <a:sym typeface="Source Sans Pro"/>
              </a:rPr>
              <a:t>regularidad, Sin embargo si es tu caso de prueba es manual o Automatizado</a:t>
            </a:r>
          </a:p>
          <a:p>
            <a:pPr lvl="0">
              <a:spcBef>
                <a:spcPts val="0"/>
              </a:spcBef>
              <a:buNone/>
            </a:pPr>
            <a:r>
              <a:t/>
            </a:r>
            <a:endParaRPr sz="1400">
              <a:solidFill>
                <a:schemeClr val="dk1"/>
              </a:solidFill>
              <a:highlight>
                <a:srgbClr val="FFFFFF"/>
              </a:highlight>
              <a:latin typeface="Source Sans Pro"/>
              <a:ea typeface="Source Sans Pro"/>
              <a:cs typeface="Source Sans Pro"/>
              <a:sym typeface="Source Sans Pro"/>
            </a:endParaRPr>
          </a:p>
          <a:p>
            <a:pPr lvl="0">
              <a:spcBef>
                <a:spcPts val="0"/>
              </a:spcBef>
              <a:buNone/>
            </a:pPr>
            <a:r>
              <a:rPr lang="en" sz="1400">
                <a:solidFill>
                  <a:schemeClr val="dk1"/>
                </a:solidFill>
                <a:highlight>
                  <a:srgbClr val="FFFFFF"/>
                </a:highlight>
                <a:latin typeface="Source Sans Pro"/>
                <a:ea typeface="Source Sans Pro"/>
                <a:cs typeface="Source Sans Pro"/>
                <a:sym typeface="Source Sans Pro"/>
              </a:rPr>
              <a:t>Tienes Un Plan? Empieza con algo - hazlo crecer. Empieza hoy … </a:t>
            </a:r>
          </a:p>
          <a:p>
            <a:pPr lvl="0" rtl="0">
              <a:spcBef>
                <a:spcPts val="0"/>
              </a:spcBef>
              <a:buNone/>
            </a:pPr>
            <a:r>
              <a:t/>
            </a:r>
            <a:endParaRPr sz="1400">
              <a:solidFill>
                <a:schemeClr val="dk1"/>
              </a:solidFill>
              <a:highlight>
                <a:srgbClr val="FFFFFF"/>
              </a:highlight>
              <a:latin typeface="Source Sans Pro"/>
              <a:ea typeface="Source Sans Pro"/>
              <a:cs typeface="Source Sans Pro"/>
              <a:sym typeface="Source Sans Pro"/>
            </a:endParaRPr>
          </a:p>
          <a:p>
            <a:pPr lvl="0" rtl="0">
              <a:spcBef>
                <a:spcPts val="0"/>
              </a:spcBef>
              <a:buNone/>
            </a:pPr>
            <a:r>
              <a:rPr lang="en" sz="1400">
                <a:solidFill>
                  <a:schemeClr val="dk1"/>
                </a:solidFill>
                <a:highlight>
                  <a:srgbClr val="FFFFFF"/>
                </a:highlight>
                <a:latin typeface="Source Sans Pro"/>
                <a:ea typeface="Source Sans Pro"/>
                <a:cs typeface="Source Sans Pro"/>
                <a:sym typeface="Source Sans Pro"/>
              </a:rPr>
              <a:t>Organizado por Funcionalidad o por Features - eso significa que un cambio en un feature es fácil de encontrar en su plan y modificar el caso de prueba. </a:t>
            </a:r>
          </a:p>
          <a:p>
            <a:pPr lvl="0" rtl="0">
              <a:spcBef>
                <a:spcPts val="0"/>
              </a:spcBef>
              <a:buNone/>
            </a:pPr>
            <a:r>
              <a:t/>
            </a:r>
            <a:endParaRPr sz="1400">
              <a:solidFill>
                <a:schemeClr val="dk1"/>
              </a:solidFill>
              <a:highlight>
                <a:srgbClr val="FFFFFF"/>
              </a:highlight>
              <a:latin typeface="Source Sans Pro"/>
              <a:ea typeface="Source Sans Pro"/>
              <a:cs typeface="Source Sans Pro"/>
              <a:sym typeface="Source Sans Pro"/>
            </a:endParaRPr>
          </a:p>
          <a:p>
            <a:pPr lvl="0" rtl="0">
              <a:spcBef>
                <a:spcPts val="0"/>
              </a:spcBef>
              <a:buNone/>
            </a:pPr>
            <a:r>
              <a:rPr b="1" lang="en" sz="1400">
                <a:highlight>
                  <a:srgbClr val="FFFFFF"/>
                </a:highlight>
                <a:latin typeface="Source Sans Pro"/>
                <a:ea typeface="Source Sans Pro"/>
                <a:cs typeface="Source Sans Pro"/>
                <a:sym typeface="Source Sans Pro"/>
              </a:rPr>
              <a:t>Dedicar tiempo para mantener su Plan</a:t>
            </a:r>
            <a:r>
              <a:rPr lang="en" sz="1400">
                <a:highlight>
                  <a:srgbClr val="FFFFFF"/>
                </a:highlight>
                <a:latin typeface="Source Sans Pro"/>
                <a:ea typeface="Source Sans Pro"/>
                <a:cs typeface="Source Sans Pro"/>
                <a:sym typeface="Source Sans Pro"/>
              </a:rPr>
              <a:t> - Cada vez que termina un bug ciclo asegurese que haya tiempo dedicado para hacer esta asignacion </a:t>
            </a:r>
            <a:r>
              <a:rPr lang="en" sz="1400">
                <a:latin typeface="Source Sans Pro"/>
                <a:ea typeface="Source Sans Pro"/>
                <a:cs typeface="Source Sans Pro"/>
                <a:sym typeface="Source Sans Pro"/>
              </a:rPr>
              <a:t>. Esto significará</a:t>
            </a:r>
            <a:r>
              <a:rPr lang="en" sz="1400">
                <a:highlight>
                  <a:srgbClr val="FFFFFF"/>
                </a:highlight>
                <a:latin typeface="Source Sans Pro"/>
                <a:ea typeface="Source Sans Pro"/>
                <a:cs typeface="Source Sans Pro"/>
                <a:sym typeface="Source Sans Pro"/>
              </a:rPr>
              <a:t> que lo veas como una prioridad,  y significará que lo capturo  lo que evitó la detección en la última versión</a:t>
            </a:r>
          </a:p>
          <a:p>
            <a:pPr lvl="0">
              <a:spcBef>
                <a:spcPts val="0"/>
              </a:spcBef>
              <a:buNone/>
            </a:pPr>
            <a:r>
              <a:t/>
            </a:r>
            <a:endParaRPr sz="1400">
              <a:solidFill>
                <a:srgbClr val="FF0000"/>
              </a:solidFill>
              <a:highlight>
                <a:srgbClr val="FFFFFF"/>
              </a:highlight>
              <a:latin typeface="Source Sans Pro"/>
              <a:ea typeface="Source Sans Pro"/>
              <a:cs typeface="Source Sans Pro"/>
              <a:sym typeface="Source Sans Pro"/>
            </a:endParaRPr>
          </a:p>
          <a:p>
            <a:pPr lvl="0">
              <a:spcBef>
                <a:spcPts val="0"/>
              </a:spcBef>
              <a:buClr>
                <a:schemeClr val="dk1"/>
              </a:buClr>
              <a:buSzPct val="78571"/>
              <a:buFont typeface="Arial"/>
              <a:buNone/>
            </a:pPr>
            <a:r>
              <a:t/>
            </a:r>
            <a:endParaRPr sz="1400">
              <a:solidFill>
                <a:schemeClr val="dk1"/>
              </a:solidFill>
              <a:highlight>
                <a:srgbClr val="FFFFFF"/>
              </a:highlight>
              <a:latin typeface="Source Sans Pro"/>
              <a:ea typeface="Source Sans Pro"/>
              <a:cs typeface="Source Sans Pro"/>
              <a:sym typeface="Source Sans Pro"/>
            </a:endParaRPr>
          </a:p>
          <a:p>
            <a:pPr lvl="0">
              <a:spcBef>
                <a:spcPts val="0"/>
              </a:spcBef>
              <a:buClr>
                <a:schemeClr val="dk1"/>
              </a:buClr>
              <a:buSzPct val="78571"/>
              <a:buFont typeface="Arial"/>
              <a:buNone/>
            </a:pPr>
            <a:r>
              <a:t/>
            </a:r>
            <a:endParaRPr sz="1400">
              <a:solidFill>
                <a:schemeClr val="dk1"/>
              </a:solidFill>
              <a:latin typeface="Source Sans Pro"/>
              <a:ea typeface="Source Sans Pro"/>
              <a:cs typeface="Source Sans Pro"/>
              <a:sym typeface="Source Sans Pro"/>
            </a:endParaRPr>
          </a:p>
          <a:p>
            <a:pPr lvl="0" rtl="0">
              <a:spcBef>
                <a:spcPts val="0"/>
              </a:spcBef>
              <a:buNone/>
            </a:pPr>
            <a:r>
              <a:t/>
            </a:r>
            <a:endParaRPr sz="1400">
              <a:solidFill>
                <a:schemeClr val="dk1"/>
              </a:solidFill>
              <a:latin typeface="Source Sans Pro"/>
              <a:ea typeface="Source Sans Pro"/>
              <a:cs typeface="Source Sans Pro"/>
              <a:sym typeface="Source Sans Pro"/>
            </a:endParaRPr>
          </a:p>
          <a:p>
            <a:pPr lvl="0" rtl="0">
              <a:spcBef>
                <a:spcPts val="0"/>
              </a:spcBef>
              <a:buNone/>
            </a:pPr>
            <a:r>
              <a:t/>
            </a:r>
            <a:endParaRPr sz="1400">
              <a:solidFill>
                <a:schemeClr val="dk1"/>
              </a:solidFill>
              <a:latin typeface="Source Sans Pro"/>
              <a:ea typeface="Source Sans Pro"/>
              <a:cs typeface="Source Sans Pro"/>
              <a:sym typeface="Source Sans Pro"/>
            </a:endParaRPr>
          </a:p>
          <a:p>
            <a:pPr lvl="0" rtl="0">
              <a:spcBef>
                <a:spcPts val="0"/>
              </a:spcBef>
              <a:buNone/>
            </a:pPr>
            <a:r>
              <a:t/>
            </a:r>
            <a:endParaRPr sz="14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Si usted trabaja en una oficina con otros trabajadores, o en lugar publico como un cafe, es posible que desee tener cuidado al aplicar este consejo...pero hay unos benéficios en comunicarse  con sígo mismo: </a:t>
            </a:r>
          </a:p>
          <a:p>
            <a:pPr lvl="0">
              <a:spcBef>
                <a:spcPts val="0"/>
              </a:spcBef>
              <a:buNone/>
            </a:pPr>
            <a:r>
              <a:t/>
            </a:r>
            <a:endParaRPr sz="1400"/>
          </a:p>
          <a:p>
            <a:pPr lvl="0">
              <a:spcBef>
                <a:spcPts val="0"/>
              </a:spcBef>
              <a:buNone/>
            </a:pPr>
            <a:r>
              <a:rPr lang="en" sz="1400"/>
              <a:t>A veces hablar en voz alta ayuda aclarar sus problemas. Esto puede ayudar a condensar el problema, Reducirlo a algo manejable. </a:t>
            </a:r>
          </a:p>
          <a:p>
            <a:pPr lvl="0">
              <a:spcBef>
                <a:spcPts val="0"/>
              </a:spcBef>
              <a:buNone/>
            </a:pPr>
            <a:r>
              <a:t/>
            </a:r>
            <a:endParaRPr sz="1400"/>
          </a:p>
          <a:p>
            <a:pPr lvl="0">
              <a:spcBef>
                <a:spcPts val="0"/>
              </a:spcBef>
              <a:buNone/>
            </a:pPr>
            <a:r>
              <a:rPr lang="en" sz="1400"/>
              <a:t>Pero no te detengas ahí - rastrea, escribe - quizás en sus </a:t>
            </a:r>
            <a:r>
              <a:rPr lang="en" sz="1400">
                <a:solidFill>
                  <a:schemeClr val="dk1"/>
                </a:solidFill>
              </a:rPr>
              <a:t>nuevas </a:t>
            </a:r>
            <a:r>
              <a:rPr lang="en" sz="1400"/>
              <a:t>herramientas para bug tracking!  </a:t>
            </a:r>
          </a:p>
          <a:p>
            <a:pPr lvl="0">
              <a:spcBef>
                <a:spcPts val="0"/>
              </a:spcBef>
              <a:buNone/>
            </a:pPr>
            <a:r>
              <a:t/>
            </a:r>
            <a:endParaRPr sz="1400"/>
          </a:p>
          <a:p>
            <a:pPr lvl="0">
              <a:spcBef>
                <a:spcPts val="0"/>
              </a:spcBef>
              <a:buNone/>
            </a:pPr>
            <a:r>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sz="1400">
              <a:solidFill>
                <a:srgbClr val="FF0000"/>
              </a:solidFill>
            </a:endParaRPr>
          </a:p>
          <a:p>
            <a:pPr lvl="0">
              <a:spcBef>
                <a:spcPts val="0"/>
              </a:spcBef>
              <a:buNone/>
            </a:pPr>
            <a:r>
              <a:rPr lang="en" sz="1400"/>
              <a:t>Si trabaja solo o con equipo el siguiente punto es importante. Estos tal vez parezcan como puntos sencillos--pero igual pasa en nuestro equipo y en equipos en todo el mundo. </a:t>
            </a:r>
          </a:p>
          <a:p>
            <a:pPr lvl="0" rtl="0">
              <a:spcBef>
                <a:spcPts val="0"/>
              </a:spcBef>
              <a:buNone/>
            </a:pPr>
            <a:r>
              <a:t/>
            </a:r>
            <a:endParaRPr sz="1400"/>
          </a:p>
          <a:p>
            <a:pPr lvl="0">
              <a:spcBef>
                <a:spcPts val="0"/>
              </a:spcBef>
              <a:buNone/>
            </a:pPr>
            <a:r>
              <a:rPr b="1" lang="en" sz="1400"/>
              <a:t>Evitar la repetición del trabajo</a:t>
            </a:r>
            <a:r>
              <a:rPr lang="en" sz="1400"/>
              <a:t> - Reuniones actualizaciones de status, reunirse regularmente- hable de impedimentos, en lo que esta satisfecho, lo que haras manana. </a:t>
            </a:r>
          </a:p>
          <a:p>
            <a:pPr lvl="0">
              <a:spcBef>
                <a:spcPts val="0"/>
              </a:spcBef>
              <a:buNone/>
            </a:pPr>
            <a:r>
              <a:t/>
            </a:r>
            <a:endParaRPr sz="1400"/>
          </a:p>
          <a:p>
            <a:pPr lvl="0">
              <a:spcBef>
                <a:spcPts val="0"/>
              </a:spcBef>
              <a:buNone/>
            </a:pPr>
            <a:r>
              <a:rPr b="1" lang="en" sz="1400"/>
              <a:t>Herramientas:</a:t>
            </a:r>
            <a:r>
              <a:rPr lang="en" sz="1400">
                <a:solidFill>
                  <a:srgbClr val="FF0000"/>
                </a:solidFill>
              </a:rPr>
              <a:t>. </a:t>
            </a:r>
            <a:r>
              <a:rPr lang="en" sz="1400"/>
              <a:t>Explora todas la herramienta: </a:t>
            </a:r>
            <a:r>
              <a:rPr lang="en" sz="1400">
                <a:solidFill>
                  <a:srgbClr val="FF0000"/>
                </a:solidFill>
              </a:rPr>
              <a:t>Slack, Basecamp, Google Docs, Google Hangouts, Trello</a:t>
            </a:r>
            <a:r>
              <a:rPr lang="en" sz="1400"/>
              <a:t>-- enumeralas para que sepas que pueden hacer y lo que no pueden hacer y despues incorporarlas en tus procesos para que ellos sean parte de la forma en que trabajas. </a:t>
            </a:r>
          </a:p>
          <a:p>
            <a:pPr lvl="0">
              <a:spcBef>
                <a:spcPts val="0"/>
              </a:spcBef>
              <a:buNone/>
            </a:pPr>
            <a:r>
              <a:t/>
            </a:r>
            <a:endParaRPr sz="1400"/>
          </a:p>
          <a:p>
            <a:pPr lvl="0">
              <a:spcBef>
                <a:spcPts val="0"/>
              </a:spcBef>
              <a:buClr>
                <a:schemeClr val="dk1"/>
              </a:buClr>
              <a:buSzPct val="78571"/>
              <a:buFont typeface="Arial"/>
              <a:buNone/>
            </a:pPr>
            <a:r>
              <a:rPr b="1" lang="en" sz="1400"/>
              <a:t>Pero...No utilice demasiadas herramientas!</a:t>
            </a:r>
            <a:r>
              <a:rPr lang="en" sz="1400"/>
              <a:t> Te puedes perder en los features-- y usarlos demasiados. Si nos te das cuenta -- vas a empezar a usar estas herramientas para compartir gifs y se te olvida el propósito de ellos. </a:t>
            </a:r>
          </a:p>
          <a:p>
            <a:pPr lvl="0">
              <a:spcBef>
                <a:spcPts val="0"/>
              </a:spcBef>
              <a:buClr>
                <a:schemeClr val="dk1"/>
              </a:buClr>
              <a:buSzPct val="78571"/>
              <a:buFont typeface="Arial"/>
              <a:buNone/>
            </a:pPr>
            <a:r>
              <a:t/>
            </a:r>
            <a:endParaRPr sz="1400"/>
          </a:p>
          <a:p>
            <a:pPr lvl="0">
              <a:spcBef>
                <a:spcPts val="0"/>
              </a:spcBef>
              <a:buClr>
                <a:schemeClr val="dk1"/>
              </a:buClr>
              <a:buSzPct val="78571"/>
              <a:buFont typeface="Arial"/>
              <a:buNone/>
            </a:pPr>
            <a:r>
              <a:rPr lang="en" sz="1400">
                <a:solidFill>
                  <a:srgbClr val="FF0000"/>
                </a:solidFill>
              </a:rPr>
              <a:t>If you are work solo - or with a team this next point is important. These may may seem like a simple points - but it still happens on our team, and teams all over the world</a:t>
            </a:r>
          </a:p>
          <a:p>
            <a:pPr lvl="0">
              <a:spcBef>
                <a:spcPts val="0"/>
              </a:spcBef>
              <a:buClr>
                <a:schemeClr val="dk1"/>
              </a:buClr>
              <a:buSzPct val="78571"/>
              <a:buFont typeface="Arial"/>
              <a:buNone/>
            </a:pPr>
            <a:r>
              <a:t/>
            </a:r>
            <a:endParaRPr sz="1400">
              <a:solidFill>
                <a:srgbClr val="FF0000"/>
              </a:solidFill>
            </a:endParaRPr>
          </a:p>
          <a:p>
            <a:pPr lvl="0">
              <a:spcBef>
                <a:spcPts val="0"/>
              </a:spcBef>
              <a:buClr>
                <a:schemeClr val="dk1"/>
              </a:buClr>
              <a:buSzPct val="78571"/>
              <a:buFont typeface="Arial"/>
              <a:buNone/>
            </a:pPr>
            <a:r>
              <a:rPr lang="en" sz="1400">
                <a:solidFill>
                  <a:srgbClr val="FF0000"/>
                </a:solidFill>
              </a:rPr>
              <a:t>Status updates, meet regularly - talk about road blocks, what you are proud of, what you will be doing tomorrow.</a:t>
            </a:r>
          </a:p>
          <a:p>
            <a:pPr lvl="0">
              <a:spcBef>
                <a:spcPts val="0"/>
              </a:spcBef>
              <a:buClr>
                <a:schemeClr val="dk1"/>
              </a:buClr>
              <a:buSzPct val="78571"/>
              <a:buFont typeface="Arial"/>
              <a:buNone/>
            </a:pPr>
            <a:r>
              <a:t/>
            </a:r>
            <a:endParaRPr sz="1400">
              <a:solidFill>
                <a:srgbClr val="FF0000"/>
              </a:solidFill>
            </a:endParaRPr>
          </a:p>
          <a:p>
            <a:pPr lvl="0">
              <a:spcBef>
                <a:spcPts val="0"/>
              </a:spcBef>
              <a:buClr>
                <a:schemeClr val="dk1"/>
              </a:buClr>
              <a:buSzPct val="78571"/>
              <a:buFont typeface="Arial"/>
              <a:buNone/>
            </a:pPr>
            <a:r>
              <a:rPr lang="en" sz="1400">
                <a:solidFill>
                  <a:srgbClr val="FF0000"/>
                </a:solidFill>
              </a:rPr>
              <a:t>Slack, Basecamp, Google Docs, Google Hangouts, Trello: explore all their features - list them out so that you know what they can do and what they can’t and then bake them into your processes so that they become part of the way you work</a:t>
            </a:r>
          </a:p>
          <a:p>
            <a:pPr lvl="0">
              <a:spcBef>
                <a:spcPts val="0"/>
              </a:spcBef>
              <a:buClr>
                <a:schemeClr val="dk1"/>
              </a:buClr>
              <a:buSzPct val="78571"/>
              <a:buFont typeface="Arial"/>
              <a:buNone/>
            </a:pPr>
            <a:r>
              <a:t/>
            </a:r>
            <a:endParaRPr sz="1400">
              <a:solidFill>
                <a:srgbClr val="FF0000"/>
              </a:solidFill>
            </a:endParaRPr>
          </a:p>
          <a:p>
            <a:pPr lvl="0">
              <a:spcBef>
                <a:spcPts val="0"/>
              </a:spcBef>
              <a:buClr>
                <a:schemeClr val="dk1"/>
              </a:buClr>
              <a:buSzPct val="78571"/>
              <a:buFont typeface="Arial"/>
              <a:buNone/>
            </a:pPr>
            <a:r>
              <a:rPr lang="en" sz="1400">
                <a:solidFill>
                  <a:srgbClr val="FF0000"/>
                </a:solidFill>
              </a:rPr>
              <a:t>We can get lost in the features - and use them too much. Before you know it - you’re just using these tools to share gifs and forget the real purpose. </a:t>
            </a:r>
          </a:p>
          <a:p>
            <a:pPr lvl="0">
              <a:spcBef>
                <a:spcPts val="0"/>
              </a:spcBef>
              <a:buClr>
                <a:schemeClr val="dk1"/>
              </a:buClr>
              <a:buSzPct val="78571"/>
              <a:buFont typeface="Arial"/>
              <a:buNone/>
            </a:pPr>
            <a:r>
              <a:t/>
            </a:r>
            <a:endParaRPr sz="1400"/>
          </a:p>
          <a:p>
            <a:pPr lvl="0" rtl="0">
              <a:spcBef>
                <a:spcPts val="0"/>
              </a:spcBef>
              <a:buNone/>
            </a:pPr>
            <a:r>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Communicarse con sus testers. Ellos pueden ser testers de QA dedicados, contratados exclusivamente para ese fin. </a:t>
            </a:r>
          </a:p>
          <a:p>
            <a:pPr lvl="0">
              <a:spcBef>
                <a:spcPts val="0"/>
              </a:spcBef>
              <a:buNone/>
            </a:pPr>
            <a:r>
              <a:t/>
            </a:r>
            <a:endParaRPr sz="1400"/>
          </a:p>
          <a:p>
            <a:pPr lvl="0">
              <a:spcBef>
                <a:spcPts val="0"/>
              </a:spcBef>
              <a:buNone/>
            </a:pPr>
            <a:r>
              <a:rPr lang="en" sz="1400"/>
              <a:t>También pueden ser sus clientes antes del shipping o su amigo que le está ayudando.</a:t>
            </a:r>
          </a:p>
          <a:p>
            <a:pPr lvl="0">
              <a:spcBef>
                <a:spcPts val="0"/>
              </a:spcBef>
              <a:buNone/>
            </a:pPr>
            <a:r>
              <a:t/>
            </a:r>
            <a:endParaRPr sz="1400">
              <a:solidFill>
                <a:srgbClr val="FF0000"/>
              </a:solidFill>
            </a:endParaRPr>
          </a:p>
          <a:p>
            <a:pPr lvl="0">
              <a:spcBef>
                <a:spcPts val="0"/>
              </a:spcBef>
              <a:buNone/>
            </a:pPr>
            <a:r>
              <a:rPr lang="en" sz="1400">
                <a:solidFill>
                  <a:schemeClr val="dk1"/>
                </a:solidFill>
              </a:rPr>
              <a:t>Asegúrese de tener instrucciones claras de lo que desea que prueben y cómo probarlo.</a:t>
            </a:r>
          </a:p>
          <a:p>
            <a:pPr lvl="0">
              <a:spcBef>
                <a:spcPts val="0"/>
              </a:spcBef>
              <a:buNone/>
            </a:pPr>
            <a:r>
              <a:t/>
            </a:r>
            <a:endParaRPr sz="1400">
              <a:solidFill>
                <a:schemeClr val="dk1"/>
              </a:solidFill>
            </a:endParaRPr>
          </a:p>
          <a:p>
            <a:pPr lvl="0">
              <a:spcBef>
                <a:spcPts val="0"/>
              </a:spcBef>
              <a:buNone/>
            </a:pPr>
            <a:r>
              <a:rPr lang="en" sz="1400">
                <a:solidFill>
                  <a:schemeClr val="dk1"/>
                </a:solidFill>
              </a:rPr>
              <a:t>Asegúrese de que son conscientes del problema que está tratando de resolver (this can be….) esto podría ser el diseño de una nueva feature - la instalación de nuevos plugins o simplemente la actualización del contenido de su blog.</a:t>
            </a:r>
          </a:p>
          <a:p>
            <a:pPr lvl="0">
              <a:spcBef>
                <a:spcPts val="0"/>
              </a:spcBef>
              <a:buNone/>
            </a:pPr>
            <a:r>
              <a:t/>
            </a:r>
            <a:endParaRPr sz="1400">
              <a:solidFill>
                <a:schemeClr val="dk1"/>
              </a:solidFill>
            </a:endParaRPr>
          </a:p>
          <a:p>
            <a:pPr lvl="0">
              <a:spcBef>
                <a:spcPts val="0"/>
              </a:spcBef>
              <a:buNone/>
            </a:pPr>
            <a:r>
              <a:rPr lang="en" sz="1400">
                <a:solidFill>
                  <a:schemeClr val="dk1"/>
                </a:solidFill>
              </a:rPr>
              <a:t>Si desea launch un producto de calidad, da a sus testers un poco de amor, haciendo esto por comunicarse claramente con ellos.</a:t>
            </a:r>
          </a:p>
          <a:p>
            <a:pPr lvl="0">
              <a:spcBef>
                <a:spcPts val="0"/>
              </a:spcBef>
              <a:buNone/>
            </a:pPr>
            <a:r>
              <a:t/>
            </a:r>
            <a:endParaRPr sz="1400"/>
          </a:p>
          <a:p>
            <a:pPr lvl="0">
              <a:spcBef>
                <a:spcPts val="0"/>
              </a:spcBef>
              <a:buNone/>
            </a:pPr>
            <a:r>
              <a:rPr lang="en" sz="1400">
                <a:solidFill>
                  <a:srgbClr val="FF0000"/>
                </a:solidFill>
              </a:rPr>
              <a:t>Communication with your testers. These can be dedicated QA tester hired for that purpose - or your clients before you release - or your friend that is helping you out: </a:t>
            </a:r>
          </a:p>
          <a:p>
            <a:pPr lvl="0">
              <a:spcBef>
                <a:spcPts val="0"/>
              </a:spcBef>
              <a:buNone/>
            </a:pPr>
            <a:r>
              <a:t/>
            </a:r>
            <a:endParaRPr sz="1400">
              <a:solidFill>
                <a:srgbClr val="FF0000"/>
              </a:solidFill>
            </a:endParaRPr>
          </a:p>
          <a:p>
            <a:pPr lvl="0">
              <a:spcBef>
                <a:spcPts val="0"/>
              </a:spcBef>
              <a:buNone/>
            </a:pPr>
            <a:r>
              <a:rPr lang="en" sz="1400">
                <a:solidFill>
                  <a:srgbClr val="FF0000"/>
                </a:solidFill>
              </a:rPr>
              <a:t>Be sure you have clear instructions of what you want them to test and how to test.</a:t>
            </a:r>
          </a:p>
          <a:p>
            <a:pPr lvl="0">
              <a:spcBef>
                <a:spcPts val="0"/>
              </a:spcBef>
              <a:buNone/>
            </a:pPr>
            <a:r>
              <a:t/>
            </a:r>
            <a:endParaRPr sz="1400">
              <a:solidFill>
                <a:srgbClr val="FF0000"/>
              </a:solidFill>
            </a:endParaRPr>
          </a:p>
          <a:p>
            <a:pPr lvl="0">
              <a:spcBef>
                <a:spcPts val="0"/>
              </a:spcBef>
              <a:buNone/>
            </a:pPr>
            <a:r>
              <a:rPr lang="en" sz="1400">
                <a:solidFill>
                  <a:srgbClr val="FF0000"/>
                </a:solidFill>
              </a:rPr>
              <a:t>Be sure they are aware of the problem you are trying to solve - this could be </a:t>
            </a:r>
            <a:r>
              <a:rPr lang="en" sz="1400">
                <a:solidFill>
                  <a:srgbClr val="FF0000"/>
                </a:solidFill>
              </a:rPr>
              <a:t>designing</a:t>
            </a:r>
            <a:r>
              <a:rPr lang="en" sz="1400">
                <a:solidFill>
                  <a:srgbClr val="FF0000"/>
                </a:solidFill>
              </a:rPr>
              <a:t> a new feature - installing a new plugins or simply updating the content or your blog. </a:t>
            </a:r>
          </a:p>
          <a:p>
            <a:pPr lvl="0">
              <a:spcBef>
                <a:spcPts val="0"/>
              </a:spcBef>
              <a:buNone/>
            </a:pPr>
            <a:r>
              <a:t/>
            </a:r>
            <a:endParaRPr sz="1400">
              <a:solidFill>
                <a:srgbClr val="FF0000"/>
              </a:solidFill>
            </a:endParaRPr>
          </a:p>
          <a:p>
            <a:pPr lvl="0" rtl="0">
              <a:spcBef>
                <a:spcPts val="0"/>
              </a:spcBef>
              <a:buNone/>
            </a:pPr>
            <a:r>
              <a:rPr lang="en" sz="1400">
                <a:solidFill>
                  <a:srgbClr val="FF0000"/>
                </a:solidFill>
              </a:rPr>
              <a:t>If you want to launch a quality product be sure to give your testers some love by clearly communicating with them.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Esta Gif - (</a:t>
            </a:r>
            <a:r>
              <a:rPr lang="en" sz="1400">
                <a:solidFill>
                  <a:srgbClr val="FF0000"/>
                </a:solidFill>
              </a:rPr>
              <a:t>says it all) </a:t>
            </a:r>
            <a:r>
              <a:rPr lang="en" sz="1400"/>
              <a:t>Esto lo dice todo</a:t>
            </a:r>
            <a:r>
              <a:rPr lang="en" sz="1400">
                <a:solidFill>
                  <a:srgbClr val="FF0000"/>
                </a:solidFill>
              </a:rPr>
              <a:t> </a:t>
            </a:r>
          </a:p>
          <a:p>
            <a:pPr lvl="0">
              <a:spcBef>
                <a:spcPts val="0"/>
              </a:spcBef>
              <a:buNone/>
            </a:pPr>
            <a:r>
              <a:t/>
            </a:r>
            <a:endParaRPr sz="1400"/>
          </a:p>
          <a:p>
            <a:pPr lvl="0" rtl="0">
              <a:spcBef>
                <a:spcPts val="0"/>
              </a:spcBef>
              <a:buNone/>
            </a:pPr>
            <a:r>
              <a:rPr lang="en" sz="1400"/>
              <a:t>A veces como un equipo estamos todo en la misma </a:t>
            </a:r>
            <a:r>
              <a:rPr lang="en" sz="1400"/>
              <a:t>página</a:t>
            </a:r>
            <a:r>
              <a:rPr lang="en" sz="1400"/>
              <a:t> - pero el cliente? Ellos </a:t>
            </a:r>
            <a:r>
              <a:rPr lang="en" sz="1400"/>
              <a:t>están</a:t>
            </a:r>
            <a:r>
              <a:rPr lang="en" sz="1400"/>
              <a:t> en </a:t>
            </a:r>
            <a:r>
              <a:rPr lang="en" sz="1400"/>
              <a:t>diferente</a:t>
            </a:r>
            <a:r>
              <a:rPr lang="en" sz="1400"/>
              <a:t> planeta. Con </a:t>
            </a:r>
            <a:r>
              <a:rPr lang="en" sz="1400"/>
              <a:t>comunicación</a:t>
            </a:r>
            <a:r>
              <a:rPr lang="en" sz="1400"/>
              <a:t> puedes buscar por terreno </a:t>
            </a:r>
            <a:r>
              <a:rPr lang="en" sz="1400"/>
              <a:t>común</a:t>
            </a:r>
            <a:r>
              <a:rPr lang="en" sz="1400"/>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400"/>
              <a:t>En mi opinión - La Prueba es la parte más importante para el mantenimiento y calidad en cada proyecto. </a:t>
            </a:r>
          </a:p>
          <a:p>
            <a:pPr lvl="0" rtl="0">
              <a:spcBef>
                <a:spcPts val="0"/>
              </a:spcBef>
              <a:buNone/>
            </a:pPr>
            <a:r>
              <a:t/>
            </a:r>
            <a:endParaRPr sz="1400"/>
          </a:p>
          <a:p>
            <a:pPr lvl="0" rtl="0">
              <a:spcBef>
                <a:spcPts val="0"/>
              </a:spcBef>
              <a:buNone/>
            </a:pPr>
            <a:r>
              <a:rPr lang="en" sz="1400"/>
              <a:t>Claro que si - Comienza con Organización, y buena comunicación y otras áreas de las que no hemos hablado como Normas de codificación y Buenos diseños </a:t>
            </a:r>
          </a:p>
          <a:p>
            <a:pPr lvl="0" rtl="0">
              <a:spcBef>
                <a:spcPts val="0"/>
              </a:spcBef>
              <a:buNone/>
            </a:pPr>
            <a:r>
              <a:t/>
            </a:r>
            <a:endParaRPr sz="1400"/>
          </a:p>
          <a:p>
            <a:pPr lvl="0" rtl="0">
              <a:spcBef>
                <a:spcPts val="0"/>
              </a:spcBef>
              <a:buNone/>
            </a:pPr>
            <a:r>
              <a:rPr lang="en" sz="1400"/>
              <a:t>pero... </a:t>
            </a:r>
          </a:p>
          <a:p>
            <a:pPr lvl="0" rtl="0">
              <a:spcBef>
                <a:spcPts val="0"/>
              </a:spcBef>
              <a:buNone/>
            </a:pPr>
            <a:r>
              <a:t/>
            </a:r>
            <a:endParaRPr sz="1400"/>
          </a:p>
          <a:p>
            <a:pPr lvl="0">
              <a:spcBef>
                <a:spcPts val="0"/>
              </a:spcBef>
              <a:buNone/>
            </a:pPr>
            <a:r>
              <a:rPr lang="en" sz="1400"/>
              <a:t>La Prueba es la red de seguridad. Normalmente es el último paso antes de que el mundo vea su trabajo. Con buenas pruebas, el mundo va a ver la calidad - Y con la seguridad de que, con cada bug que arreglamos, no hay dos más para tomar su lugar.</a:t>
            </a:r>
          </a:p>
          <a:p>
            <a:pPr lvl="0">
              <a:spcBef>
                <a:spcPts val="0"/>
              </a:spcBef>
              <a:buNone/>
            </a:pPr>
            <a:r>
              <a:t/>
            </a:r>
            <a:endParaRPr sz="1400"/>
          </a:p>
          <a:p>
            <a:pPr lvl="0">
              <a:spcBef>
                <a:spcPts val="0"/>
              </a:spcBef>
              <a:buNone/>
            </a:pPr>
            <a:r>
              <a:rPr lang="en" sz="1400">
                <a:solidFill>
                  <a:srgbClr val="FF0000"/>
                </a:solidFill>
              </a:rPr>
              <a:t>when you ship a release - its hard to revert… or at least it’s hard to reverse the damage.</a:t>
            </a:r>
          </a:p>
          <a:p>
            <a:pPr lvl="0">
              <a:spcBef>
                <a:spcPts val="0"/>
              </a:spcBef>
              <a:buNone/>
            </a:pPr>
            <a:r>
              <a:t/>
            </a:r>
            <a:endParaRPr sz="1400">
              <a:solidFill>
                <a:srgbClr val="FF0000"/>
              </a:solidFill>
            </a:endParaRPr>
          </a:p>
          <a:p>
            <a:pPr lvl="0">
              <a:spcBef>
                <a:spcPts val="0"/>
              </a:spcBef>
              <a:buNone/>
            </a:pPr>
            <a:r>
              <a:rPr lang="en" sz="1400"/>
              <a:t>Cuando envia un producto cuando dicimos “ship It” --es dificil volver atras...o por lo menos reparar los daños. </a:t>
            </a:r>
          </a:p>
          <a:p>
            <a:pPr lvl="0" rtl="0">
              <a:spcBef>
                <a:spcPts val="0"/>
              </a:spcBef>
              <a:buNone/>
            </a:pPr>
            <a:r>
              <a:t/>
            </a:r>
            <a:endParaRPr sz="1400">
              <a:solidFill>
                <a:srgbClr val="FF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sz="1400">
              <a:solidFill>
                <a:schemeClr val="dk1"/>
              </a:solidFill>
            </a:endParaRPr>
          </a:p>
          <a:p>
            <a:pPr lvl="0">
              <a:spcBef>
                <a:spcPts val="0"/>
              </a:spcBef>
              <a:buNone/>
            </a:pPr>
            <a:r>
              <a:rPr lang="en" sz="1400">
                <a:solidFill>
                  <a:schemeClr val="dk1"/>
                </a:solidFill>
              </a:rPr>
              <a:t>Entonces vamos a considerar 2 puntos - que nos ayudarán</a:t>
            </a:r>
          </a:p>
          <a:p>
            <a:pPr lvl="0">
              <a:spcBef>
                <a:spcPts val="0"/>
              </a:spcBef>
              <a:buNone/>
            </a:pPr>
            <a:r>
              <a:rPr lang="en" sz="1400">
                <a:solidFill>
                  <a:schemeClr val="dk1"/>
                </a:solidFill>
              </a:rPr>
              <a:t>1 Nuestra entorno de pruepa/</a:t>
            </a:r>
          </a:p>
          <a:p>
            <a:pPr lvl="0">
              <a:spcBef>
                <a:spcPts val="0"/>
              </a:spcBef>
              <a:buNone/>
            </a:pPr>
            <a:r>
              <a:rPr lang="en" sz="1400">
                <a:solidFill>
                  <a:schemeClr val="dk1"/>
                </a:solidFill>
              </a:rPr>
              <a:t>2 Nuestra flujo de trabajo de tests/pruebas </a:t>
            </a:r>
          </a:p>
          <a:p>
            <a:pPr lvl="0">
              <a:spcBef>
                <a:spcPts val="0"/>
              </a:spcBef>
              <a:buNone/>
            </a:pPr>
            <a:r>
              <a:t/>
            </a:r>
            <a:endParaRPr sz="1400">
              <a:solidFill>
                <a:schemeClr val="dk1"/>
              </a:solidFill>
            </a:endParaRPr>
          </a:p>
          <a:p>
            <a:pPr lvl="0">
              <a:spcBef>
                <a:spcPts val="0"/>
              </a:spcBef>
              <a:buClr>
                <a:schemeClr val="dk1"/>
              </a:buClr>
              <a:buSzPct val="78571"/>
              <a:buFont typeface="Arial"/>
              <a:buNone/>
            </a:pPr>
            <a:r>
              <a:t/>
            </a:r>
            <a:endParaRPr sz="1400">
              <a:solidFill>
                <a:schemeClr val="dk1"/>
              </a:solidFill>
            </a:endParaRPr>
          </a:p>
          <a:p>
            <a:pPr lvl="0">
              <a:spcBef>
                <a:spcPts val="0"/>
              </a:spcBef>
              <a:buClr>
                <a:schemeClr val="dk1"/>
              </a:buClr>
              <a:buSzPct val="78571"/>
              <a:buFont typeface="Arial"/>
              <a:buNone/>
            </a:pPr>
            <a:r>
              <a:rPr i="1" lang="en" sz="1400">
                <a:solidFill>
                  <a:schemeClr val="dk1"/>
                </a:solidFill>
              </a:rPr>
              <a:t>So we will cover 2 areas to help: </a:t>
            </a:r>
          </a:p>
          <a:p>
            <a:pPr lvl="0">
              <a:spcBef>
                <a:spcPts val="0"/>
              </a:spcBef>
              <a:buClr>
                <a:schemeClr val="dk1"/>
              </a:buClr>
              <a:buSzPct val="78571"/>
              <a:buFont typeface="Arial"/>
              <a:buNone/>
            </a:pPr>
            <a:r>
              <a:t/>
            </a:r>
            <a:endParaRPr i="1" sz="1400">
              <a:solidFill>
                <a:schemeClr val="dk1"/>
              </a:solidFill>
            </a:endParaRPr>
          </a:p>
          <a:p>
            <a:pPr lvl="0">
              <a:spcBef>
                <a:spcPts val="0"/>
              </a:spcBef>
              <a:buClr>
                <a:schemeClr val="dk1"/>
              </a:buClr>
              <a:buSzPct val="78571"/>
              <a:buFont typeface="Arial"/>
              <a:buNone/>
            </a:pPr>
            <a:r>
              <a:rPr i="1" lang="en" sz="1400">
                <a:solidFill>
                  <a:schemeClr val="dk1"/>
                </a:solidFill>
              </a:rPr>
              <a:t>1 Our testing/shipping environment</a:t>
            </a:r>
          </a:p>
          <a:p>
            <a:pPr lvl="0">
              <a:spcBef>
                <a:spcPts val="0"/>
              </a:spcBef>
              <a:buClr>
                <a:schemeClr val="dk1"/>
              </a:buClr>
              <a:buSzPct val="78571"/>
              <a:buFont typeface="Arial"/>
              <a:buNone/>
            </a:pPr>
            <a:r>
              <a:rPr i="1" lang="en" sz="1400">
                <a:solidFill>
                  <a:schemeClr val="dk1"/>
                </a:solidFill>
              </a:rPr>
              <a:t>2 Our testing workflow</a:t>
            </a:r>
          </a:p>
          <a:p>
            <a:pPr lvl="0" rtl="0">
              <a:spcBef>
                <a:spcPts val="0"/>
              </a:spcBef>
              <a:buNone/>
            </a:pPr>
            <a:r>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solidFill>
                  <a:schemeClr val="dk1"/>
                </a:solidFill>
              </a:rPr>
              <a:t>Cuantos de nosotros usamos un flujo de trabajo como este? </a:t>
            </a:r>
          </a:p>
          <a:p>
            <a:pPr lvl="0">
              <a:spcBef>
                <a:spcPts val="0"/>
              </a:spcBef>
              <a:buNone/>
            </a:pPr>
            <a:r>
              <a:t/>
            </a:r>
            <a:endParaRPr sz="1400">
              <a:solidFill>
                <a:schemeClr val="dk1"/>
              </a:solidFill>
            </a:endParaRPr>
          </a:p>
          <a:p>
            <a:pPr lvl="0">
              <a:spcBef>
                <a:spcPts val="0"/>
              </a:spcBef>
              <a:buNone/>
            </a:pPr>
            <a:r>
              <a:rPr lang="en" sz="1400">
                <a:solidFill>
                  <a:srgbClr val="434343"/>
                </a:solidFill>
              </a:rPr>
              <a:t>Que tal usar </a:t>
            </a:r>
            <a:r>
              <a:rPr lang="en" sz="1400">
                <a:solidFill>
                  <a:schemeClr val="dk1"/>
                </a:solidFill>
              </a:rPr>
              <a:t>directo a producción a local s</a:t>
            </a:r>
            <a:r>
              <a:rPr lang="en" sz="1400">
                <a:solidFill>
                  <a:srgbClr val="434343"/>
                </a:solidFill>
              </a:rPr>
              <a:t>i está en un equipo pequeño o solo? </a:t>
            </a:r>
          </a:p>
          <a:p>
            <a:pPr lvl="0">
              <a:spcBef>
                <a:spcPts val="0"/>
              </a:spcBef>
              <a:buNone/>
            </a:pPr>
            <a:r>
              <a:t/>
            </a:r>
            <a:endParaRPr sz="1400">
              <a:solidFill>
                <a:srgbClr val="434343"/>
              </a:solidFill>
            </a:endParaRPr>
          </a:p>
          <a:p>
            <a:pPr lvl="0">
              <a:spcBef>
                <a:spcPts val="0"/>
              </a:spcBef>
              <a:buNone/>
            </a:pPr>
            <a:r>
              <a:rPr lang="en" sz="1400">
                <a:solidFill>
                  <a:schemeClr val="dk1"/>
                </a:solidFill>
              </a:rPr>
              <a:t>Porque es importante hacer esto? Y dividir el trabajo? No es esto duplicando o triplicando su trabajo? Piensa en cuántas veces hemos pensado en arreglar un bug o problema, pero hemos creado dos problemas más en su lugar. </a:t>
            </a:r>
          </a:p>
          <a:p>
            <a:pPr lvl="0">
              <a:spcBef>
                <a:spcPts val="0"/>
              </a:spcBef>
              <a:buNone/>
            </a:pPr>
            <a:r>
              <a:t/>
            </a:r>
            <a:endParaRPr sz="1400">
              <a:solidFill>
                <a:schemeClr val="dk1"/>
              </a:solidFill>
            </a:endParaRPr>
          </a:p>
          <a:p>
            <a:pPr lvl="0">
              <a:spcBef>
                <a:spcPts val="0"/>
              </a:spcBef>
              <a:buNone/>
            </a:pPr>
            <a:r>
              <a:rPr lang="en" sz="1400">
                <a:solidFill>
                  <a:schemeClr val="dk1"/>
                </a:solidFill>
              </a:rPr>
              <a:t>El hacer la prueba localmente te ayuda a visualizar tu trabajo en tu entorno-- te permite desarrollar en un entorno seguro donde no importa si rompes todo. </a:t>
            </a:r>
          </a:p>
          <a:p>
            <a:pPr lvl="0">
              <a:spcBef>
                <a:spcPts val="0"/>
              </a:spcBef>
              <a:buNone/>
            </a:pPr>
            <a:r>
              <a:t/>
            </a:r>
            <a:endParaRPr sz="1400">
              <a:solidFill>
                <a:schemeClr val="dk1"/>
              </a:solidFill>
            </a:endParaRPr>
          </a:p>
          <a:p>
            <a:pPr lvl="0">
              <a:spcBef>
                <a:spcPts val="0"/>
              </a:spcBef>
              <a:buNone/>
            </a:pPr>
            <a:r>
              <a:rPr lang="en" sz="1400">
                <a:solidFill>
                  <a:schemeClr val="dk1"/>
                </a:solidFill>
              </a:rPr>
              <a:t>El mover todo tu trabajo, por medio de algo como GitHub a un ambiente seguro de staging es un buen lugar para probar tus reparos con una copia exacta del entorno donde será released. Así que asegurarse que el contenido actual está en el sitio de staging y que el entorno de servidor</a:t>
            </a:r>
            <a:r>
              <a:rPr lang="en" sz="1400">
                <a:solidFill>
                  <a:srgbClr val="FF0000"/>
                </a:solidFill>
              </a:rPr>
              <a:t> </a:t>
            </a:r>
            <a:r>
              <a:rPr lang="en" sz="1400">
                <a:solidFill>
                  <a:schemeClr val="dk1"/>
                </a:solidFill>
              </a:rPr>
              <a:t>va de acuerdo con el entorno de producción que puede ayudar a encontrar los bugs que pueden existir por los conflictos de ese tipo.</a:t>
            </a:r>
          </a:p>
          <a:p>
            <a:pPr lvl="0">
              <a:spcBef>
                <a:spcPts val="0"/>
              </a:spcBef>
              <a:buNone/>
            </a:pPr>
            <a:r>
              <a:t/>
            </a:r>
            <a:endParaRPr sz="1400">
              <a:solidFill>
                <a:schemeClr val="dk1"/>
              </a:solidFill>
            </a:endParaRPr>
          </a:p>
          <a:p>
            <a:pPr lvl="0">
              <a:spcBef>
                <a:spcPts val="0"/>
              </a:spcBef>
              <a:buNone/>
            </a:pPr>
            <a:r>
              <a:rPr lang="en" sz="1400">
                <a:solidFill>
                  <a:schemeClr val="dk1"/>
                </a:solidFill>
              </a:rPr>
              <a:t>Acuérdate que estamos pensando en esto desde un punto de vista de ajustar según las necesidades--que bueno seria tener todo este codigo en digamos, GitHub o Bitbucket para cuando contrates a tu primer dev/desarrollador para ayudarte o cuando consigas nuevos miembros de equipo. </a:t>
            </a:r>
          </a:p>
          <a:p>
            <a:pPr lvl="0">
              <a:spcBef>
                <a:spcPts val="0"/>
              </a:spcBef>
              <a:buNone/>
            </a:pPr>
            <a:r>
              <a:t/>
            </a:r>
            <a:endParaRPr sz="1400">
              <a:solidFill>
                <a:schemeClr val="dk1"/>
              </a:solidFill>
            </a:endParaRPr>
          </a:p>
          <a:p>
            <a:pPr lvl="0">
              <a:spcBef>
                <a:spcPts val="0"/>
              </a:spcBef>
              <a:buNone/>
            </a:pPr>
            <a:r>
              <a:rPr lang="en" sz="1400">
                <a:solidFill>
                  <a:schemeClr val="dk1"/>
                </a:solidFill>
              </a:rPr>
              <a:t>Ahora el último paso es algo que tal vez te traiga más felicidad. Hacer el launch a lo que has resuelto- ahora ha sido probado en tu sitio local y en un ambiente de staging. La esperanza es que por el bug que estas arreglando no estas creando dos problemas más en su lugar. </a:t>
            </a:r>
          </a:p>
          <a:p>
            <a:pPr lvl="0">
              <a:spcBef>
                <a:spcPts val="0"/>
              </a:spcBef>
              <a:buNone/>
            </a:pPr>
            <a:r>
              <a:t/>
            </a:r>
            <a:endParaRPr sz="1400">
              <a:solidFill>
                <a:srgbClr val="FF0000"/>
              </a:solidFill>
            </a:endParaRPr>
          </a:p>
          <a:p>
            <a:pPr lvl="0">
              <a:spcBef>
                <a:spcPts val="0"/>
              </a:spcBef>
              <a:buClr>
                <a:schemeClr val="dk1"/>
              </a:buClr>
              <a:buSzPct val="78571"/>
              <a:buFont typeface="Arial"/>
              <a:buNone/>
            </a:pPr>
            <a:r>
              <a:t/>
            </a:r>
            <a:endParaRPr sz="1400">
              <a:solidFill>
                <a:schemeClr val="dk1"/>
              </a:solidFill>
            </a:endParaRPr>
          </a:p>
          <a:p>
            <a:pPr lvl="0">
              <a:spcBef>
                <a:spcPts val="0"/>
              </a:spcBef>
              <a:buNone/>
            </a:pPr>
            <a:r>
              <a:t/>
            </a:r>
            <a:endParaRPr sz="1400">
              <a:solidFill>
                <a:srgbClr val="FF0000"/>
              </a:solidFill>
            </a:endParaRPr>
          </a:p>
          <a:p>
            <a:pPr lvl="0">
              <a:spcBef>
                <a:spcPts val="0"/>
              </a:spcBef>
              <a:buNone/>
            </a:pPr>
            <a:r>
              <a:rPr lang="en" sz="1400">
                <a:solidFill>
                  <a:srgbClr val="FF0000"/>
                </a:solidFill>
              </a:rPr>
              <a:t>How many of us are using this as a workflow like this? </a:t>
            </a:r>
          </a:p>
          <a:p>
            <a:pPr lvl="0">
              <a:spcBef>
                <a:spcPts val="0"/>
              </a:spcBef>
              <a:buNone/>
            </a:pPr>
            <a:r>
              <a:t/>
            </a:r>
            <a:endParaRPr sz="1400"/>
          </a:p>
          <a:p>
            <a:pPr lvl="0">
              <a:spcBef>
                <a:spcPts val="0"/>
              </a:spcBef>
              <a:buNone/>
            </a:pPr>
            <a:r>
              <a:t/>
            </a:r>
            <a:endParaRPr sz="1400">
              <a:solidFill>
                <a:srgbClr val="FF0000"/>
              </a:solidFill>
            </a:endParaRPr>
          </a:p>
          <a:p>
            <a:pPr lvl="0">
              <a:spcBef>
                <a:spcPts val="0"/>
              </a:spcBef>
              <a:buNone/>
            </a:pPr>
            <a:r>
              <a:rPr lang="en" sz="1400">
                <a:solidFill>
                  <a:srgbClr val="FF0000"/>
                </a:solidFill>
              </a:rPr>
              <a:t>How about using local straight to production if you are on a smaller team or solo? </a:t>
            </a:r>
          </a:p>
          <a:p>
            <a:pPr lvl="0">
              <a:spcBef>
                <a:spcPts val="0"/>
              </a:spcBef>
              <a:buNone/>
            </a:pPr>
            <a:r>
              <a:t/>
            </a:r>
            <a:endParaRPr sz="1400">
              <a:solidFill>
                <a:srgbClr val="434343"/>
              </a:solidFill>
            </a:endParaRPr>
          </a:p>
          <a:p>
            <a:pPr lvl="0">
              <a:spcBef>
                <a:spcPts val="0"/>
              </a:spcBef>
              <a:buNone/>
            </a:pPr>
            <a:r>
              <a:rPr lang="en" sz="1400">
                <a:solidFill>
                  <a:srgbClr val="FF0000"/>
                </a:solidFill>
              </a:rPr>
              <a:t>Why is it important to do this - and to split up your work as such? Isn’t this in effect doubling or </a:t>
            </a:r>
            <a:r>
              <a:rPr lang="en" sz="1400">
                <a:solidFill>
                  <a:srgbClr val="FF0000"/>
                </a:solidFill>
              </a:rPr>
              <a:t>tripling</a:t>
            </a:r>
            <a:r>
              <a:rPr lang="en" sz="1400">
                <a:solidFill>
                  <a:srgbClr val="FF0000"/>
                </a:solidFill>
              </a:rPr>
              <a:t> your work. Well consider how many times we think we fixed something but in effect have created two more problems in its place.</a:t>
            </a:r>
          </a:p>
          <a:p>
            <a:pPr lvl="0">
              <a:spcBef>
                <a:spcPts val="0"/>
              </a:spcBef>
              <a:buNone/>
            </a:pPr>
            <a:r>
              <a:t/>
            </a:r>
            <a:endParaRPr sz="1400"/>
          </a:p>
          <a:p>
            <a:pPr lvl="0">
              <a:spcBef>
                <a:spcPts val="0"/>
              </a:spcBef>
              <a:buNone/>
            </a:pPr>
            <a:r>
              <a:t/>
            </a:r>
            <a:endParaRPr sz="1400">
              <a:solidFill>
                <a:srgbClr val="FF0000"/>
              </a:solidFill>
            </a:endParaRPr>
          </a:p>
          <a:p>
            <a:pPr lvl="0">
              <a:spcBef>
                <a:spcPts val="0"/>
              </a:spcBef>
              <a:buNone/>
            </a:pPr>
            <a:r>
              <a:rPr lang="en" sz="1400">
                <a:solidFill>
                  <a:srgbClr val="FF0000"/>
                </a:solidFill>
              </a:rPr>
              <a:t>Testing </a:t>
            </a:r>
            <a:r>
              <a:rPr lang="en" sz="1400">
                <a:solidFill>
                  <a:srgbClr val="FF0000"/>
                </a:solidFill>
              </a:rPr>
              <a:t>Locally</a:t>
            </a:r>
            <a:r>
              <a:rPr lang="en" sz="1400">
                <a:solidFill>
                  <a:srgbClr val="FF0000"/>
                </a:solidFill>
              </a:rPr>
              <a:t> helps you to visualize your work in your own </a:t>
            </a:r>
            <a:r>
              <a:rPr lang="en" sz="1400">
                <a:solidFill>
                  <a:srgbClr val="FF0000"/>
                </a:solidFill>
              </a:rPr>
              <a:t>environment</a:t>
            </a:r>
            <a:r>
              <a:rPr lang="en" sz="1400">
                <a:solidFill>
                  <a:srgbClr val="FF0000"/>
                </a:solidFill>
              </a:rPr>
              <a:t> - it allows you to develop in a safe </a:t>
            </a:r>
            <a:r>
              <a:rPr lang="en" sz="1400">
                <a:solidFill>
                  <a:srgbClr val="FF0000"/>
                </a:solidFill>
              </a:rPr>
              <a:t>environment</a:t>
            </a:r>
            <a:r>
              <a:rPr lang="en" sz="1400">
                <a:solidFill>
                  <a:srgbClr val="FF0000"/>
                </a:solidFill>
              </a:rPr>
              <a:t> where it doesn’t matter if you break everything. There’s a few tools that you can use to help you do this with very little set up these days. </a:t>
            </a:r>
          </a:p>
          <a:p>
            <a:pPr lvl="0">
              <a:spcBef>
                <a:spcPts val="0"/>
              </a:spcBef>
              <a:buNone/>
            </a:pPr>
            <a:r>
              <a:t/>
            </a:r>
            <a:endParaRPr sz="1400">
              <a:solidFill>
                <a:srgbClr val="FF0000"/>
              </a:solidFill>
            </a:endParaRPr>
          </a:p>
          <a:p>
            <a:pPr lvl="0">
              <a:spcBef>
                <a:spcPts val="0"/>
              </a:spcBef>
              <a:buNone/>
            </a:pPr>
            <a:r>
              <a:rPr lang="en" sz="1400">
                <a:solidFill>
                  <a:srgbClr val="FF0000"/>
                </a:solidFill>
              </a:rPr>
              <a:t>Moving all your work, via something like GitHub to a safe staging </a:t>
            </a:r>
            <a:r>
              <a:rPr lang="en" sz="1400">
                <a:solidFill>
                  <a:srgbClr val="FF0000"/>
                </a:solidFill>
              </a:rPr>
              <a:t>environment</a:t>
            </a:r>
            <a:r>
              <a:rPr lang="en" sz="1400">
                <a:solidFill>
                  <a:srgbClr val="FF0000"/>
                </a:solidFill>
              </a:rPr>
              <a:t> is then a great place to test your fixes with an exact copy of the </a:t>
            </a:r>
            <a:r>
              <a:rPr lang="en" sz="1400">
                <a:solidFill>
                  <a:srgbClr val="FF0000"/>
                </a:solidFill>
              </a:rPr>
              <a:t>environment</a:t>
            </a:r>
            <a:r>
              <a:rPr lang="en" sz="1400">
                <a:solidFill>
                  <a:srgbClr val="FF0000"/>
                </a:solidFill>
              </a:rPr>
              <a:t> that your work will eventually be released to. So making sure current content is on this staging site and that the staging site hosting </a:t>
            </a:r>
            <a:r>
              <a:rPr lang="en" sz="1400">
                <a:solidFill>
                  <a:srgbClr val="FF0000"/>
                </a:solidFill>
              </a:rPr>
              <a:t>environment</a:t>
            </a:r>
            <a:r>
              <a:rPr lang="en" sz="1400">
                <a:solidFill>
                  <a:srgbClr val="FF0000"/>
                </a:solidFill>
              </a:rPr>
              <a:t> matches your production </a:t>
            </a:r>
            <a:r>
              <a:rPr lang="en" sz="1400">
                <a:solidFill>
                  <a:srgbClr val="FF0000"/>
                </a:solidFill>
              </a:rPr>
              <a:t>environment</a:t>
            </a:r>
            <a:r>
              <a:rPr lang="en" sz="1400">
                <a:solidFill>
                  <a:srgbClr val="FF0000"/>
                </a:solidFill>
              </a:rPr>
              <a:t> can help find bugs that may exist because of conflicts in that regard.</a:t>
            </a:r>
          </a:p>
          <a:p>
            <a:pPr lvl="0">
              <a:spcBef>
                <a:spcPts val="0"/>
              </a:spcBef>
              <a:buNone/>
            </a:pPr>
            <a:r>
              <a:t/>
            </a:r>
            <a:endParaRPr sz="1400" strike="sngStrike"/>
          </a:p>
          <a:p>
            <a:pPr lvl="0">
              <a:spcBef>
                <a:spcPts val="0"/>
              </a:spcBef>
              <a:buNone/>
            </a:pPr>
            <a:r>
              <a:t/>
            </a:r>
            <a:endParaRPr sz="1400"/>
          </a:p>
          <a:p>
            <a:pPr lvl="0">
              <a:spcBef>
                <a:spcPts val="0"/>
              </a:spcBef>
              <a:buNone/>
            </a:pPr>
            <a:r>
              <a:rPr lang="en" sz="1400">
                <a:solidFill>
                  <a:srgbClr val="FF0000"/>
                </a:solidFill>
              </a:rPr>
              <a:t>Remember we are also thinking about this from a scaling point of view - how nice would it be to have all of this code in say gitHub or Bitbucket for when you get to hire your first dev to help you out - or for when you get new team members. </a:t>
            </a:r>
          </a:p>
          <a:p>
            <a:pPr lvl="0">
              <a:spcBef>
                <a:spcPts val="0"/>
              </a:spcBef>
              <a:buNone/>
            </a:pPr>
            <a:r>
              <a:t/>
            </a:r>
            <a:endParaRPr sz="1400">
              <a:solidFill>
                <a:srgbClr val="FF0000"/>
              </a:solidFill>
            </a:endParaRPr>
          </a:p>
          <a:p>
            <a:pPr lvl="0">
              <a:spcBef>
                <a:spcPts val="0"/>
              </a:spcBef>
              <a:buNone/>
            </a:pPr>
            <a:r>
              <a:rPr lang="en" sz="1400">
                <a:solidFill>
                  <a:srgbClr val="FF0000"/>
                </a:solidFill>
              </a:rPr>
              <a:t>The last step is now something you might feel happier about. Launching your fixes - its now been tested on your own local site and  in a staging </a:t>
            </a:r>
            <a:r>
              <a:rPr lang="en" sz="1400">
                <a:solidFill>
                  <a:srgbClr val="FF0000"/>
                </a:solidFill>
              </a:rPr>
              <a:t>environment. The hope is now - that for that one bug you are fixing - you are not introducing two more to replace it.</a:t>
            </a:r>
            <a:r>
              <a:rPr lang="en" sz="1400">
                <a:solidFill>
                  <a:srgbClr val="FF0000"/>
                </a:solidFill>
              </a:rPr>
              <a:t> </a:t>
            </a:r>
          </a:p>
          <a:p>
            <a:pPr lvl="0" rtl="0">
              <a:spcBef>
                <a:spcPts val="0"/>
              </a:spcBef>
              <a:buNone/>
            </a:pPr>
            <a:r>
              <a:t/>
            </a:r>
            <a:endParaRPr sz="1400">
              <a:solidFill>
                <a:srgbClr val="FF0000"/>
              </a:solidFill>
            </a:endParaRPr>
          </a:p>
          <a:p>
            <a:pPr indent="-228600" lvl="0" marL="457200" rtl="0">
              <a:spcBef>
                <a:spcPts val="0"/>
              </a:spcBef>
              <a:buClr>
                <a:srgbClr val="FF0000"/>
              </a:buClr>
              <a:buChar char="-"/>
            </a:pPr>
            <a:r>
              <a:rPr lang="en" sz="1400">
                <a:solidFill>
                  <a:srgbClr val="FF0000"/>
                </a:solidFill>
              </a:rPr>
              <a:t>Staging = </a:t>
            </a:r>
            <a:r>
              <a:rPr lang="en" sz="1400">
                <a:solidFill>
                  <a:srgbClr val="FF0000"/>
                </a:solidFill>
              </a:rPr>
              <a:t>Entorno de pruebas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Wh</a:t>
            </a:r>
            <a:r>
              <a:rPr lang="en" sz="1400">
                <a:solidFill>
                  <a:srgbClr val="FF0000"/>
                </a:solidFill>
              </a:rPr>
              <a:t>at about the testing workflow - how can you ensure quality and scalability there? Remember we are hoping that aspects of this can be used by a one man team all the way up to big teams. </a:t>
            </a:r>
          </a:p>
          <a:p>
            <a:pPr lvl="0">
              <a:spcBef>
                <a:spcPts val="0"/>
              </a:spcBef>
              <a:buNone/>
            </a:pPr>
            <a:r>
              <a:rPr lang="en" sz="1400"/>
              <a:t>Que tal el flujo de trabajo de la prueba - ¿Como puedes asegurar la calidad y la escalabilidad? </a:t>
            </a:r>
            <a:r>
              <a:rPr lang="en" sz="1400"/>
              <a:t>Acuérdate</a:t>
            </a:r>
            <a:r>
              <a:rPr lang="en" sz="1400"/>
              <a:t> que esperamos poder usar aspectos de esto si estas trabajando solo o en equipos grandes. </a:t>
            </a:r>
          </a:p>
          <a:p>
            <a:pPr lvl="0">
              <a:spcBef>
                <a:spcPts val="0"/>
              </a:spcBef>
              <a:buNone/>
            </a:pPr>
            <a:r>
              <a:t/>
            </a:r>
            <a:endParaRPr sz="1400">
              <a:solidFill>
                <a:srgbClr val="FF0000"/>
              </a:solidFill>
            </a:endParaRPr>
          </a:p>
          <a:p>
            <a:pPr lvl="0">
              <a:spcBef>
                <a:spcPts val="0"/>
              </a:spcBef>
              <a:buNone/>
            </a:pPr>
            <a:r>
              <a:rPr lang="en" sz="1400">
                <a:solidFill>
                  <a:srgbClr val="FF0000"/>
                </a:solidFill>
              </a:rPr>
              <a:t>Well we should start with each bug. Earlier on we recommended a bug tracking process. Now with this process we have a way to mark each bug as “Fixed” - but before we do why not add a few more layers of testing. Here’s how we work: </a:t>
            </a:r>
          </a:p>
          <a:p>
            <a:pPr lvl="0">
              <a:spcBef>
                <a:spcPts val="0"/>
              </a:spcBef>
              <a:buNone/>
            </a:pPr>
            <a:r>
              <a:rPr lang="en" sz="1400"/>
              <a:t>Podemos empezar con cada bug. Antes aprendemos sobre un proceso de rastrear bugs. Ahora con este proceso podemos marcar cada bug como “arreglados”- pero antes de hacer eso ¿porque no agregamos mas capas de pruebas? Asi es como trabajamos en Modern Tribe: </a:t>
            </a:r>
          </a:p>
          <a:p>
            <a:pPr indent="-228600" lvl="0" marL="457200" rtl="0">
              <a:spcBef>
                <a:spcPts val="0"/>
              </a:spcBef>
              <a:buClr>
                <a:srgbClr val="FF0000"/>
              </a:buClr>
              <a:buAutoNum type="arabicPeriod"/>
            </a:pPr>
            <a:r>
              <a:rPr lang="en" sz="1400">
                <a:solidFill>
                  <a:srgbClr val="FF0000"/>
                </a:solidFill>
              </a:rPr>
              <a:t>Issues by Issue </a:t>
            </a:r>
            <a:r>
              <a:rPr lang="en" sz="1400"/>
              <a:t>Problema por problema </a:t>
            </a:r>
          </a:p>
          <a:p>
            <a:pPr indent="-228600" lvl="1" marL="914400" rtl="0">
              <a:spcBef>
                <a:spcPts val="0"/>
              </a:spcBef>
              <a:buClr>
                <a:srgbClr val="FF0000"/>
              </a:buClr>
              <a:buAutoNum type="alphaLcPeriod"/>
            </a:pPr>
            <a:r>
              <a:rPr lang="en" sz="1400">
                <a:solidFill>
                  <a:srgbClr val="FF0000"/>
                </a:solidFill>
              </a:rPr>
              <a:t>Each issue gets check and tested when a dev is </a:t>
            </a:r>
            <a:r>
              <a:rPr lang="en" sz="1400">
                <a:solidFill>
                  <a:srgbClr val="FF0000"/>
                </a:solidFill>
              </a:rPr>
              <a:t>finished their fix - if you are a one man show partner up with someone - you test their work, they test your. If you are luck enough to have a QA tester this is where they should start. </a:t>
            </a:r>
            <a:r>
              <a:rPr lang="en" sz="1400"/>
              <a:t>Cada problema que se chequea y se prueba cuando el developer ha terminado el arreglo--si trabajas solo, consigue un socio--prueba su trabajo de ellos, ellos prueban el tuyo. Si tienes la buena suerte de tener un tester de QA aqui es donde deben empezar. </a:t>
            </a:r>
          </a:p>
          <a:p>
            <a:pPr indent="0" lvl="0" marL="457200" rtl="0">
              <a:spcBef>
                <a:spcPts val="0"/>
              </a:spcBef>
              <a:buNone/>
            </a:pPr>
            <a:r>
              <a:t/>
            </a:r>
            <a:endParaRPr sz="1400">
              <a:solidFill>
                <a:srgbClr val="FF0000"/>
              </a:solidFill>
            </a:endParaRPr>
          </a:p>
          <a:p>
            <a:pPr indent="-228600" lvl="1" marL="914400" rtl="0">
              <a:spcBef>
                <a:spcPts val="0"/>
              </a:spcBef>
              <a:buClr>
                <a:srgbClr val="FF0000"/>
              </a:buClr>
              <a:buAutoNum type="alphaLcPeriod"/>
            </a:pPr>
            <a:r>
              <a:rPr lang="en" sz="1400">
                <a:solidFill>
                  <a:srgbClr val="FF0000"/>
                </a:solidFill>
              </a:rPr>
              <a:t>A bug that’s fixed - moves forward - a bug that still has a bug - goes back for more work and then you repeat the process. </a:t>
            </a:r>
            <a:r>
              <a:rPr lang="en" sz="1400"/>
              <a:t>Un bug que se ha arreglado-un bug que todavia sea un bug- sigue siendo un problema y despues se repite el proceso. </a:t>
            </a:r>
          </a:p>
          <a:p>
            <a:pPr indent="0" lvl="0" marL="457200" rtl="0">
              <a:spcBef>
                <a:spcPts val="0"/>
              </a:spcBef>
              <a:buNone/>
            </a:pPr>
            <a:r>
              <a:t/>
            </a:r>
            <a:endParaRPr sz="1400">
              <a:solidFill>
                <a:srgbClr val="FF0000"/>
              </a:solidFill>
            </a:endParaRPr>
          </a:p>
          <a:p>
            <a:pPr indent="-228600" lvl="1" marL="914400" rtl="0">
              <a:spcBef>
                <a:spcPts val="0"/>
              </a:spcBef>
              <a:buClr>
                <a:srgbClr val="FF0000"/>
              </a:buClr>
              <a:buAutoNum type="alphaLcPeriod"/>
            </a:pPr>
            <a:r>
              <a:rPr lang="en" sz="1400">
                <a:solidFill>
                  <a:srgbClr val="FF0000"/>
                </a:solidFill>
              </a:rPr>
              <a:t>When everything, and only when everything passes you move on to smoketesting: </a:t>
            </a:r>
            <a:r>
              <a:rPr lang="en" sz="1400"/>
              <a:t>Cuando todo, y solo cuando todo pasa, sigue adelante a smoke testing:</a:t>
            </a:r>
          </a:p>
          <a:p>
            <a:pPr indent="-228600" lvl="0" marL="457200" rtl="0">
              <a:spcBef>
                <a:spcPts val="0"/>
              </a:spcBef>
              <a:buClr>
                <a:srgbClr val="FF0000"/>
              </a:buClr>
              <a:buAutoNum type="arabicPeriod"/>
            </a:pPr>
            <a:r>
              <a:rPr lang="en" sz="1400">
                <a:solidFill>
                  <a:srgbClr val="FF0000"/>
                </a:solidFill>
              </a:rPr>
              <a:t>Smoketesting</a:t>
            </a:r>
            <a:r>
              <a:rPr lang="en" sz="1400">
                <a:solidFill>
                  <a:srgbClr val="FF0000"/>
                </a:solidFill>
              </a:rPr>
              <a:t> </a:t>
            </a:r>
          </a:p>
          <a:p>
            <a:pPr indent="-228600" lvl="1" marL="914400" rtl="0">
              <a:spcBef>
                <a:spcPts val="0"/>
              </a:spcBef>
              <a:buClr>
                <a:srgbClr val="FF0000"/>
              </a:buClr>
              <a:buAutoNum type="alphaLcPeriod"/>
            </a:pPr>
            <a:r>
              <a:rPr lang="en" sz="1400">
                <a:solidFill>
                  <a:srgbClr val="FF0000"/>
                </a:solidFill>
              </a:rPr>
              <a:t>This is what we call it at Modern Tribe, and isn’t a smoketest in the true sense of the word. The idea is at this point dev work should be done - so more code should change for this dev cycle. </a:t>
            </a:r>
            <a:r>
              <a:rPr lang="en" sz="1400"/>
              <a:t>Esto es lo que nosotros lo llamamos en Modern Tribe, y no es un smoketest el pleno sentido de la palabra. La idea es que en este momento el desarollo se ha terminado...y no se debe hacer mas codigo durante el ciclo dev.  </a:t>
            </a:r>
          </a:p>
          <a:p>
            <a:pPr indent="-228600" lvl="1" marL="914400" rtl="0">
              <a:spcBef>
                <a:spcPts val="0"/>
              </a:spcBef>
              <a:buClr>
                <a:srgbClr val="FF0000"/>
              </a:buClr>
              <a:buAutoNum type="alphaLcPeriod"/>
            </a:pPr>
            <a:r>
              <a:rPr lang="en" sz="1400">
                <a:solidFill>
                  <a:srgbClr val="FF0000"/>
                </a:solidFill>
              </a:rPr>
              <a:t>The idea is that we want to briefly re-check all the bug fixes to be sure that none of the other bug fixes have broken anything that you fixed earlier in the dev cycle. </a:t>
            </a:r>
            <a:r>
              <a:rPr lang="en" sz="1400"/>
              <a:t>La idea es que queremos verificar de nuevo brevemente todos los arreglos de bugs para asegurarnos que todos los otros arreglos no han descompuesto lo que arreglaste antes en el ciclo del desarollador. </a:t>
            </a:r>
          </a:p>
          <a:p>
            <a:pPr indent="-228600" lvl="1" marL="914400" rtl="0">
              <a:spcBef>
                <a:spcPts val="0"/>
              </a:spcBef>
              <a:buClr>
                <a:srgbClr val="FF0000"/>
              </a:buClr>
              <a:buAutoNum type="alphaLcPeriod"/>
            </a:pPr>
            <a:r>
              <a:rPr lang="en" sz="1400">
                <a:solidFill>
                  <a:srgbClr val="FF0000"/>
                </a:solidFill>
              </a:rPr>
              <a:t>We find that being brief about this portion of testing is good - BUT we find </a:t>
            </a:r>
            <a:r>
              <a:rPr b="1" lang="en" sz="1400">
                <a:solidFill>
                  <a:srgbClr val="FF0000"/>
                </a:solidFill>
              </a:rPr>
              <a:t>a lot </a:t>
            </a:r>
            <a:r>
              <a:rPr lang="en" sz="1400">
                <a:solidFill>
                  <a:srgbClr val="FF0000"/>
                </a:solidFill>
              </a:rPr>
              <a:t>of bugs this way. </a:t>
            </a:r>
            <a:r>
              <a:rPr lang="en" sz="1400"/>
              <a:t>Hemos visto que ser breve sobre esta porcion de las pruebas es bueno-- PERO encontramos muchos bugs de esta forma. </a:t>
            </a:r>
          </a:p>
          <a:p>
            <a:pPr indent="-228600" lvl="0" marL="457200" rtl="0">
              <a:spcBef>
                <a:spcPts val="0"/>
              </a:spcBef>
              <a:buClr>
                <a:srgbClr val="FF0000"/>
              </a:buClr>
              <a:buAutoNum type="arabicPeriod"/>
            </a:pPr>
            <a:r>
              <a:rPr lang="en" sz="1400">
                <a:solidFill>
                  <a:srgbClr val="FF0000"/>
                </a:solidFill>
              </a:rPr>
              <a:t>Final Pass </a:t>
            </a:r>
            <a:r>
              <a:rPr lang="en" sz="1400"/>
              <a:t>Pase Final </a:t>
            </a:r>
          </a:p>
          <a:p>
            <a:pPr indent="-228600" lvl="1" marL="914400" rtl="0">
              <a:spcBef>
                <a:spcPts val="0"/>
              </a:spcBef>
              <a:buClr>
                <a:srgbClr val="FF0000"/>
              </a:buClr>
              <a:buAutoNum type="alphaLcPeriod"/>
            </a:pPr>
            <a:r>
              <a:rPr lang="en" sz="1400">
                <a:solidFill>
                  <a:srgbClr val="FF0000"/>
                </a:solidFill>
              </a:rPr>
              <a:t>At this point we are now testing the main functionality outside of the bug fixes to be sure that nothing else was broken with our fixes.</a:t>
            </a:r>
            <a:r>
              <a:rPr lang="en" sz="1400"/>
              <a:t> En este punto estamos probando la funcionalidad principal aparte de los arreglos de bugs para asegurarnos que nada mas estaba descompuesto con lo que arreglamos. </a:t>
            </a:r>
          </a:p>
          <a:p>
            <a:pPr indent="-228600" lvl="1" marL="914400" rtl="0">
              <a:spcBef>
                <a:spcPts val="0"/>
              </a:spcBef>
              <a:buClr>
                <a:srgbClr val="FF0000"/>
              </a:buClr>
              <a:buAutoNum type="alphaLcPeriod"/>
            </a:pPr>
            <a:r>
              <a:rPr lang="en" sz="1400">
                <a:solidFill>
                  <a:srgbClr val="FF0000"/>
                </a:solidFill>
              </a:rPr>
              <a:t>If you are a small team - create a list of things you care about, that are essential not to break - WP comments, New page creation, Responsive Design, User Login etc. </a:t>
            </a:r>
            <a:r>
              <a:rPr lang="en" sz="1400"/>
              <a:t>Si estas en un equipo pequeno--haz una lista de las cosas que te interesan mas, las que son esenciales --comentarios de WP, la creacion de una nueva pagina, diseno responsivo, el login del usario etc. </a:t>
            </a:r>
          </a:p>
          <a:p>
            <a:pPr indent="-228600" lvl="1" marL="914400" rtl="0">
              <a:spcBef>
                <a:spcPts val="0"/>
              </a:spcBef>
              <a:buClr>
                <a:srgbClr val="FF0000"/>
              </a:buClr>
              <a:buAutoNum type="alphaLcPeriod"/>
            </a:pPr>
            <a:r>
              <a:rPr lang="en" sz="1400">
                <a:solidFill>
                  <a:srgbClr val="FF0000"/>
                </a:solidFill>
              </a:rPr>
              <a:t>If you are a big team and have the resources this is when you can think about automation regression testing, or full pass manual testing. </a:t>
            </a:r>
            <a:r>
              <a:rPr lang="en" sz="1400"/>
              <a:t>Si eres un equipo grande y tienes los recursos aqui es donde puedes pensar en pruebas</a:t>
            </a:r>
            <a:r>
              <a:rPr lang="en" sz="1400">
                <a:solidFill>
                  <a:srgbClr val="FF0000"/>
                </a:solidFill>
              </a:rPr>
              <a:t> </a:t>
            </a:r>
            <a:r>
              <a:rPr lang="en" sz="1400"/>
              <a:t>automaticas de regresion, o pruebas manuales de pase completo.</a:t>
            </a:r>
            <a:r>
              <a:rPr lang="en" sz="1400">
                <a:solidFill>
                  <a:srgbClr val="FF0000"/>
                </a:solidFill>
              </a:rPr>
              <a:t> </a:t>
            </a:r>
          </a:p>
          <a:p>
            <a:pPr lvl="0" rtl="0">
              <a:spcBef>
                <a:spcPts val="0"/>
              </a:spcBef>
              <a:buNone/>
            </a:pPr>
            <a:r>
              <a:t/>
            </a:r>
            <a:endParaRPr sz="1400">
              <a:solidFill>
                <a:srgbClr val="FF0000"/>
              </a:solidFill>
            </a:endParaRPr>
          </a:p>
          <a:p>
            <a:pPr lvl="0" rtl="0">
              <a:spcBef>
                <a:spcPts val="0"/>
              </a:spcBef>
              <a:buNone/>
            </a:pPr>
            <a:r>
              <a:rPr lang="en" sz="1400">
                <a:solidFill>
                  <a:srgbClr val="FF0000"/>
                </a:solidFill>
              </a:rPr>
              <a:t>Remember the goal - We want to maintain quality. You can test and test and test and still not find all the bugs - but are we doing enough to get out of the mud and gain momentum. Are we fixing one bug and we’re sure we’re not creating two in its place. Acuerdate de la meta--queremos mantener la calidad. </a:t>
            </a:r>
            <a:r>
              <a:rPr lang="en" sz="1400"/>
              <a:t>Puede hacer prueba tras prueba y todavia no encontrar todos los bugs--pero estamos haciendo lo suficiente para salir del lodo y tomar velocidad? Estamos arreglando un bug y estamos seguros que no estamos creando dos mas en su lugar? </a:t>
            </a:r>
          </a:p>
          <a:p>
            <a:pPr lvl="0" rtl="0">
              <a:spcBef>
                <a:spcPts val="0"/>
              </a:spcBef>
              <a:buNone/>
            </a:pPr>
            <a:r>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Tools to cover: </a:t>
            </a:r>
          </a:p>
          <a:p>
            <a:pPr lvl="0">
              <a:spcBef>
                <a:spcPts val="0"/>
              </a:spcBef>
              <a:buNone/>
            </a:pPr>
            <a:r>
              <a:t/>
            </a:r>
            <a:endParaRPr sz="1400"/>
          </a:p>
          <a:p>
            <a:pPr lvl="0">
              <a:spcBef>
                <a:spcPts val="0"/>
              </a:spcBef>
              <a:buNone/>
            </a:pPr>
            <a:r>
              <a:rPr lang="en" sz="1400"/>
              <a:t>Flywheel</a:t>
            </a:r>
          </a:p>
          <a:p>
            <a:pPr lvl="0" rtl="0">
              <a:spcBef>
                <a:spcPts val="0"/>
              </a:spcBef>
              <a:buNone/>
            </a:pPr>
            <a:r>
              <a:t/>
            </a:r>
            <a:endParaRPr sz="1400">
              <a:solidFill>
                <a:schemeClr val="dk1"/>
              </a:solidFill>
              <a:highlight>
                <a:srgbClr val="FFFFFF"/>
              </a:highlight>
            </a:endParaRPr>
          </a:p>
          <a:p>
            <a:pPr indent="-228600" lvl="0" marL="457200" rtl="0">
              <a:spcBef>
                <a:spcPts val="0"/>
              </a:spcBef>
              <a:buClr>
                <a:schemeClr val="dk1"/>
              </a:buClr>
              <a:buChar char="-"/>
            </a:pPr>
            <a:r>
              <a:rPr lang="en" sz="1400">
                <a:solidFill>
                  <a:schemeClr val="dk1"/>
                </a:solidFill>
                <a:highlight>
                  <a:srgbClr val="FFFFFF"/>
                </a:highlight>
              </a:rPr>
              <a:t>Installation Wordpress con una click</a:t>
            </a:r>
          </a:p>
          <a:p>
            <a:pPr indent="-228600" lvl="0" marL="457200" rtl="0">
              <a:spcBef>
                <a:spcPts val="0"/>
              </a:spcBef>
              <a:buClr>
                <a:schemeClr val="dk1"/>
              </a:buClr>
              <a:buChar char="-"/>
            </a:pPr>
            <a:r>
              <a:rPr lang="en" sz="1400">
                <a:solidFill>
                  <a:schemeClr val="dk1"/>
                </a:solidFill>
                <a:highlight>
                  <a:srgbClr val="FFFFFF"/>
                </a:highlight>
              </a:rPr>
              <a:t>Varios entornos - todos con configuraciones diferentes</a:t>
            </a:r>
          </a:p>
          <a:p>
            <a:pPr indent="-228600" lvl="0" marL="457200" rtl="0">
              <a:spcBef>
                <a:spcPts val="0"/>
              </a:spcBef>
              <a:buClr>
                <a:schemeClr val="dk1"/>
              </a:buClr>
              <a:buChar char="-"/>
            </a:pPr>
            <a:r>
              <a:rPr lang="en" sz="1400">
                <a:solidFill>
                  <a:schemeClr val="dk1"/>
                </a:solidFill>
                <a:highlight>
                  <a:srgbClr val="FFFFFF"/>
                </a:highlight>
              </a:rPr>
              <a:t>También hay entornos portable y puedes compartir su installtion local con una URL ngrok websocket</a:t>
            </a:r>
          </a:p>
          <a:p>
            <a:pPr indent="-228600" lvl="0" marL="457200" rtl="0">
              <a:spcBef>
                <a:spcPts val="0"/>
              </a:spcBef>
              <a:buClr>
                <a:schemeClr val="dk1"/>
              </a:buClr>
              <a:buChar char="-"/>
            </a:pPr>
            <a:r>
              <a:rPr lang="en" sz="1400">
                <a:solidFill>
                  <a:schemeClr val="dk1"/>
                </a:solidFill>
                <a:highlight>
                  <a:srgbClr val="FFFFFF"/>
                </a:highlight>
              </a:rPr>
              <a:t>Esta Gratis! </a:t>
            </a:r>
          </a:p>
          <a:p>
            <a:pPr lvl="0">
              <a:spcBef>
                <a:spcPts val="0"/>
              </a:spcBef>
              <a:buNone/>
            </a:pPr>
            <a:r>
              <a:t/>
            </a:r>
            <a:endParaRPr sz="1400"/>
          </a:p>
          <a:p>
            <a:pPr lvl="0">
              <a:spcBef>
                <a:spcPts val="0"/>
              </a:spcBef>
              <a:buNone/>
            </a:pPr>
            <a:r>
              <a:rPr lang="en" sz="1400"/>
              <a:t>Github Project board</a:t>
            </a:r>
          </a:p>
          <a:p>
            <a:pPr lvl="0">
              <a:spcBef>
                <a:spcPts val="0"/>
              </a:spcBef>
              <a:buNone/>
            </a:pPr>
            <a:r>
              <a:rPr lang="en" sz="1400"/>
              <a:t>Ghost inspector</a:t>
            </a:r>
          </a:p>
          <a:p>
            <a:pPr lvl="0">
              <a:spcBef>
                <a:spcPts val="0"/>
              </a:spcBef>
              <a:buNone/>
            </a:pPr>
            <a:r>
              <a:rPr lang="en" sz="1400"/>
              <a:t>Packaging Tools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Github Project Board es Gratis</a:t>
            </a:r>
          </a:p>
          <a:p>
            <a:pPr lvl="0">
              <a:spcBef>
                <a:spcPts val="0"/>
              </a:spcBef>
              <a:buNone/>
            </a:pPr>
            <a:r>
              <a:t/>
            </a:r>
            <a:endParaRPr sz="1400"/>
          </a:p>
          <a:p>
            <a:pPr lvl="0" rtl="0">
              <a:spcBef>
                <a:spcPts val="0"/>
              </a:spcBef>
              <a:buNone/>
            </a:pPr>
            <a:r>
              <a:rPr lang="en" sz="1400"/>
              <a:t>Puedes usar una carta por cada </a:t>
            </a:r>
            <a:r>
              <a:rPr lang="en" sz="1400"/>
              <a:t>tarea</a:t>
            </a:r>
            <a:r>
              <a:rPr lang="en" sz="1400"/>
              <a:t> y organizar cada tarea con Estatus, </a:t>
            </a:r>
            <a:r>
              <a:rPr lang="en" sz="1400"/>
              <a:t>Descripción</a:t>
            </a:r>
            <a:r>
              <a:rPr lang="en" sz="1400"/>
              <a:t> y </a:t>
            </a:r>
            <a:r>
              <a:rPr lang="en" sz="1400"/>
              <a:t>asignación</a:t>
            </a:r>
            <a:r>
              <a:rPr lang="en" sz="1400"/>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Basado en nuestra experiencia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700"/>
              </a:spcAft>
              <a:buNone/>
            </a:pPr>
            <a:r>
              <a:rPr lang="en" sz="1350">
                <a:solidFill>
                  <a:srgbClr val="32373C"/>
                </a:solidFill>
                <a:highlight>
                  <a:srgbClr val="FFFFFF"/>
                </a:highlight>
                <a:latin typeface="Open Sans"/>
                <a:ea typeface="Open Sans"/>
                <a:cs typeface="Open Sans"/>
                <a:sym typeface="Open Sans"/>
              </a:rPr>
              <a:t>Si tienes contenido para chequear su proyecto - pero el contenido no es listo: </a:t>
            </a:r>
          </a:p>
          <a:p>
            <a:pPr lvl="0" rtl="0">
              <a:lnSpc>
                <a:spcPct val="115000"/>
              </a:lnSpc>
              <a:spcBef>
                <a:spcPts val="0"/>
              </a:spcBef>
              <a:spcAft>
                <a:spcPts val="1700"/>
              </a:spcAft>
              <a:buNone/>
            </a:pPr>
            <a:r>
              <a:rPr lang="en" sz="1350">
                <a:solidFill>
                  <a:srgbClr val="32373C"/>
                </a:solidFill>
                <a:highlight>
                  <a:srgbClr val="FFFFFF"/>
                </a:highlight>
                <a:latin typeface="Open Sans"/>
                <a:ea typeface="Open Sans"/>
                <a:cs typeface="Open Sans"/>
                <a:sym typeface="Open Sans"/>
              </a:rPr>
              <a:t>Fakerpress es un plugin hecho por Gustavo Bordoni - una dev en nuestra equipo. Y con esta plugin podemos imitar esto contenido</a:t>
            </a:r>
          </a:p>
          <a:p>
            <a:pPr indent="-314325" lvl="0" marL="876300" rtl="0">
              <a:lnSpc>
                <a:spcPct val="115000"/>
              </a:lnSpc>
              <a:spcBef>
                <a:spcPts val="0"/>
              </a:spcBef>
              <a:spcAft>
                <a:spcPts val="1700"/>
              </a:spcAft>
              <a:buClr>
                <a:srgbClr val="32373C"/>
              </a:buClr>
              <a:buSzPct val="96428"/>
              <a:buFont typeface="Open Sans"/>
            </a:pPr>
            <a:r>
              <a:rPr lang="en" sz="1350">
                <a:solidFill>
                  <a:srgbClr val="32373C"/>
                </a:solidFill>
                <a:highlight>
                  <a:srgbClr val="FFFFFF"/>
                </a:highlight>
                <a:latin typeface="Open Sans"/>
                <a:ea typeface="Open Sans"/>
                <a:cs typeface="Open Sans"/>
                <a:sym typeface="Open Sans"/>
              </a:rPr>
              <a:t>Posts</a:t>
            </a:r>
          </a:p>
          <a:p>
            <a:pPr indent="-314325" lvl="0" marL="876300" rtl="0">
              <a:lnSpc>
                <a:spcPct val="115000"/>
              </a:lnSpc>
              <a:spcBef>
                <a:spcPts val="0"/>
              </a:spcBef>
              <a:spcAft>
                <a:spcPts val="1700"/>
              </a:spcAft>
              <a:buClr>
                <a:srgbClr val="32373C"/>
              </a:buClr>
              <a:buSzPct val="96428"/>
              <a:buFont typeface="Open Sans"/>
            </a:pPr>
            <a:r>
              <a:rPr lang="en" sz="1350">
                <a:solidFill>
                  <a:srgbClr val="32373C"/>
                </a:solidFill>
                <a:highlight>
                  <a:srgbClr val="FFFFFF"/>
                </a:highlight>
                <a:latin typeface="Open Sans"/>
                <a:ea typeface="Open Sans"/>
                <a:cs typeface="Open Sans"/>
                <a:sym typeface="Open Sans"/>
              </a:rPr>
              <a:t>Custom Post Types</a:t>
            </a:r>
          </a:p>
          <a:p>
            <a:pPr indent="-314325" lvl="0" marL="876300" rtl="0">
              <a:lnSpc>
                <a:spcPct val="115000"/>
              </a:lnSpc>
              <a:spcBef>
                <a:spcPts val="0"/>
              </a:spcBef>
              <a:spcAft>
                <a:spcPts val="1700"/>
              </a:spcAft>
              <a:buClr>
                <a:srgbClr val="32373C"/>
              </a:buClr>
              <a:buSzPct val="96428"/>
              <a:buFont typeface="Open Sans"/>
            </a:pPr>
            <a:r>
              <a:rPr lang="en" sz="1350">
                <a:solidFill>
                  <a:srgbClr val="32373C"/>
                </a:solidFill>
                <a:highlight>
                  <a:srgbClr val="FFFFFF"/>
                </a:highlight>
                <a:latin typeface="Open Sans"/>
                <a:ea typeface="Open Sans"/>
                <a:cs typeface="Open Sans"/>
                <a:sym typeface="Open Sans"/>
              </a:rPr>
              <a:t>Meta Data</a:t>
            </a:r>
          </a:p>
          <a:p>
            <a:pPr indent="-314325" lvl="0" marL="876300" rtl="0">
              <a:lnSpc>
                <a:spcPct val="115000"/>
              </a:lnSpc>
              <a:spcBef>
                <a:spcPts val="0"/>
              </a:spcBef>
              <a:spcAft>
                <a:spcPts val="1700"/>
              </a:spcAft>
              <a:buClr>
                <a:srgbClr val="32373C"/>
              </a:buClr>
              <a:buSzPct val="96428"/>
              <a:buFont typeface="Open Sans"/>
            </a:pPr>
            <a:r>
              <a:rPr lang="en" sz="1350">
                <a:solidFill>
                  <a:srgbClr val="32373C"/>
                </a:solidFill>
                <a:highlight>
                  <a:srgbClr val="FFFFFF"/>
                </a:highlight>
                <a:latin typeface="Open Sans"/>
                <a:ea typeface="Open Sans"/>
                <a:cs typeface="Open Sans"/>
                <a:sym typeface="Open Sans"/>
              </a:rPr>
              <a:t>Featured Image</a:t>
            </a:r>
          </a:p>
          <a:p>
            <a:pPr indent="-314325" lvl="0" marL="876300" rtl="0">
              <a:lnSpc>
                <a:spcPct val="115000"/>
              </a:lnSpc>
              <a:spcBef>
                <a:spcPts val="0"/>
              </a:spcBef>
              <a:spcAft>
                <a:spcPts val="1700"/>
              </a:spcAft>
              <a:buClr>
                <a:srgbClr val="32373C"/>
              </a:buClr>
              <a:buSzPct val="96428"/>
              <a:buFont typeface="Open Sans"/>
            </a:pPr>
            <a:r>
              <a:rPr lang="en" sz="1350">
                <a:solidFill>
                  <a:srgbClr val="32373C"/>
                </a:solidFill>
                <a:highlight>
                  <a:srgbClr val="FFFFFF"/>
                </a:highlight>
                <a:latin typeface="Open Sans"/>
                <a:ea typeface="Open Sans"/>
                <a:cs typeface="Open Sans"/>
                <a:sym typeface="Open Sans"/>
              </a:rPr>
              <a:t>Users</a:t>
            </a:r>
          </a:p>
          <a:p>
            <a:pPr indent="-314325" lvl="0" marL="876300" rtl="0">
              <a:lnSpc>
                <a:spcPct val="115000"/>
              </a:lnSpc>
              <a:spcBef>
                <a:spcPts val="0"/>
              </a:spcBef>
              <a:spcAft>
                <a:spcPts val="1700"/>
              </a:spcAft>
              <a:buClr>
                <a:srgbClr val="32373C"/>
              </a:buClr>
              <a:buSzPct val="96428"/>
              <a:buFont typeface="Open Sans"/>
            </a:pPr>
            <a:r>
              <a:rPr lang="en" sz="1350">
                <a:solidFill>
                  <a:srgbClr val="32373C"/>
                </a:solidFill>
                <a:highlight>
                  <a:srgbClr val="FFFFFF"/>
                </a:highlight>
                <a:latin typeface="Open Sans"/>
                <a:ea typeface="Open Sans"/>
                <a:cs typeface="Open Sans"/>
                <a:sym typeface="Open Sans"/>
              </a:rPr>
              <a:t>Tags</a:t>
            </a:r>
          </a:p>
          <a:p>
            <a:pPr indent="-314325" lvl="0" marL="876300" rtl="0">
              <a:lnSpc>
                <a:spcPct val="115000"/>
              </a:lnSpc>
              <a:spcBef>
                <a:spcPts val="0"/>
              </a:spcBef>
              <a:spcAft>
                <a:spcPts val="1700"/>
              </a:spcAft>
              <a:buClr>
                <a:srgbClr val="32373C"/>
              </a:buClr>
              <a:buSzPct val="96428"/>
              <a:buFont typeface="Open Sans"/>
            </a:pPr>
            <a:r>
              <a:rPr lang="en" sz="1350">
                <a:solidFill>
                  <a:srgbClr val="32373C"/>
                </a:solidFill>
                <a:highlight>
                  <a:srgbClr val="FFFFFF"/>
                </a:highlight>
                <a:latin typeface="Open Sans"/>
                <a:ea typeface="Open Sans"/>
                <a:cs typeface="Open Sans"/>
                <a:sym typeface="Open Sans"/>
              </a:rPr>
              <a:t>Categories</a:t>
            </a:r>
          </a:p>
          <a:p>
            <a:pPr indent="-314325" lvl="0" marL="876300" rtl="0">
              <a:lnSpc>
                <a:spcPct val="115000"/>
              </a:lnSpc>
              <a:spcBef>
                <a:spcPts val="0"/>
              </a:spcBef>
              <a:spcAft>
                <a:spcPts val="1700"/>
              </a:spcAft>
              <a:buClr>
                <a:srgbClr val="32373C"/>
              </a:buClr>
              <a:buSzPct val="96428"/>
              <a:buFont typeface="Open Sans"/>
            </a:pPr>
            <a:r>
              <a:rPr lang="en" sz="1350">
                <a:solidFill>
                  <a:srgbClr val="32373C"/>
                </a:solidFill>
                <a:highlight>
                  <a:srgbClr val="FFFFFF"/>
                </a:highlight>
                <a:latin typeface="Open Sans"/>
                <a:ea typeface="Open Sans"/>
                <a:cs typeface="Open Sans"/>
                <a:sym typeface="Open Sans"/>
              </a:rPr>
              <a:t>Comments</a:t>
            </a:r>
          </a:p>
          <a:p>
            <a:pPr lvl="0">
              <a:spcBef>
                <a:spcPts val="0"/>
              </a:spcBef>
              <a:buNone/>
            </a:pPr>
            <a:r>
              <a:t/>
            </a:r>
            <a:endParaRPr>
              <a:solidFill>
                <a:srgbClr val="999999"/>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Una Nota - El español no es mi primer idioma: </a:t>
            </a:r>
          </a:p>
          <a:p>
            <a:pPr lvl="0">
              <a:spcBef>
                <a:spcPts val="0"/>
              </a:spcBef>
              <a:buNone/>
            </a:pPr>
            <a:r>
              <a:t/>
            </a:r>
            <a:endParaRPr sz="1400"/>
          </a:p>
          <a:p>
            <a:pPr lvl="0">
              <a:spcBef>
                <a:spcPts val="0"/>
              </a:spcBef>
              <a:buNone/>
            </a:pPr>
            <a:r>
              <a:rPr lang="en" sz="1400"/>
              <a:t>Entonces voy a usar GIF a veces en mi discurso porque todo somos bien </a:t>
            </a:r>
            <a:r>
              <a:rPr lang="en" sz="1400"/>
              <a:t>fluido</a:t>
            </a:r>
            <a:r>
              <a:rPr lang="en" sz="1400"/>
              <a:t> en gif </a:t>
            </a:r>
            <a:r>
              <a:rPr lang="en" sz="1400"/>
              <a:t>verdad</a:t>
            </a:r>
            <a:r>
              <a:rPr lang="en" sz="1400"/>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Además de producir The Events Calendar - Modern Tribe se una Agencia Digital porque proyectos digitales, La mayoría se basan en Wordpress.</a:t>
            </a: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Aquí</a:t>
            </a:r>
            <a:r>
              <a:rPr lang="en" sz="1400"/>
              <a:t> esta </a:t>
            </a:r>
            <a:r>
              <a:rPr lang="en" sz="1400"/>
              <a:t>algunos de los proyectos en los que hemos trabajado.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Espero que todas que </a:t>
            </a:r>
            <a:r>
              <a:rPr lang="en" sz="1400">
                <a:latin typeface="Source Sans Pro"/>
                <a:ea typeface="Source Sans Pro"/>
                <a:cs typeface="Source Sans Pro"/>
                <a:sym typeface="Source Sans Pro"/>
              </a:rPr>
              <a:t>están</a:t>
            </a:r>
            <a:r>
              <a:rPr lang="en" sz="1400">
                <a:latin typeface="Source Sans Pro"/>
                <a:ea typeface="Source Sans Pro"/>
                <a:cs typeface="Source Sans Pro"/>
                <a:sym typeface="Source Sans Pro"/>
              </a:rPr>
              <a:t> </a:t>
            </a:r>
            <a:r>
              <a:rPr lang="en" sz="1400">
                <a:latin typeface="Source Sans Pro"/>
                <a:ea typeface="Source Sans Pro"/>
                <a:cs typeface="Source Sans Pro"/>
                <a:sym typeface="Source Sans Pro"/>
              </a:rPr>
              <a:t>aquí</a:t>
            </a:r>
            <a:r>
              <a:rPr lang="en" sz="1400">
                <a:latin typeface="Source Sans Pro"/>
                <a:ea typeface="Source Sans Pro"/>
                <a:cs typeface="Source Sans Pro"/>
                <a:sym typeface="Source Sans Pro"/>
              </a:rPr>
              <a:t> pueden pensar en todas aspectos de sus </a:t>
            </a:r>
            <a:r>
              <a:rPr lang="en" sz="1400">
                <a:latin typeface="Source Sans Pro"/>
                <a:ea typeface="Source Sans Pro"/>
                <a:cs typeface="Source Sans Pro"/>
                <a:sym typeface="Source Sans Pro"/>
              </a:rPr>
              <a:t>procesos</a:t>
            </a:r>
            <a:r>
              <a:rPr lang="en" sz="1400">
                <a:latin typeface="Source Sans Pro"/>
                <a:ea typeface="Source Sans Pro"/>
                <a:cs typeface="Source Sans Pro"/>
                <a:sym typeface="Source Sans Pro"/>
              </a:rPr>
              <a:t> con la meta de </a:t>
            </a:r>
            <a:r>
              <a:rPr lang="en" sz="1400">
                <a:latin typeface="Source Sans Pro"/>
                <a:ea typeface="Source Sans Pro"/>
                <a:cs typeface="Source Sans Pro"/>
                <a:sym typeface="Source Sans Pro"/>
              </a:rPr>
              <a:t>mejorar</a:t>
            </a:r>
            <a:r>
              <a:rPr lang="en" sz="1400">
                <a:latin typeface="Source Sans Pro"/>
                <a:ea typeface="Source Sans Pro"/>
                <a:cs typeface="Source Sans Pro"/>
                <a:sym typeface="Source Sans Pro"/>
              </a:rPr>
              <a:t> un aspecto de estas tres puntos-claves: </a:t>
            </a:r>
            <a:r>
              <a:rPr lang="en" sz="1400">
                <a:solidFill>
                  <a:schemeClr val="dk1"/>
                </a:solidFill>
                <a:latin typeface="Source Sans Pro"/>
                <a:ea typeface="Source Sans Pro"/>
                <a:cs typeface="Source Sans Pro"/>
                <a:sym typeface="Source Sans Pro"/>
              </a:rPr>
              <a:t>Mantenimiento, Calidad y Escalabilidad</a:t>
            </a:r>
            <a:r>
              <a:rPr lang="en" sz="1400">
                <a:latin typeface="Source Sans Pro"/>
                <a:ea typeface="Source Sans Pro"/>
                <a:cs typeface="Source Sans Pro"/>
                <a:sym typeface="Source Sans Pro"/>
              </a:rPr>
              <a:t> </a:t>
            </a:r>
          </a:p>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Cuando estamos hablando de los tres punto claves: </a:t>
            </a:r>
            <a:r>
              <a:rPr lang="en" sz="1400">
                <a:latin typeface="Source Sans Pro"/>
                <a:ea typeface="Source Sans Pro"/>
                <a:cs typeface="Source Sans Pro"/>
                <a:sym typeface="Source Sans Pro"/>
              </a:rPr>
              <a:t>Mantenimiento</a:t>
            </a:r>
            <a:r>
              <a:rPr lang="en" sz="1400">
                <a:latin typeface="Source Sans Pro"/>
                <a:ea typeface="Source Sans Pro"/>
                <a:cs typeface="Source Sans Pro"/>
                <a:sym typeface="Source Sans Pro"/>
              </a:rPr>
              <a:t>, Calidad y Escalibilidad - en que sentido estamos hablando?</a:t>
            </a:r>
          </a:p>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Mantenimiento</a:t>
            </a:r>
          </a:p>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Wordpress como</a:t>
            </a:r>
            <a:r>
              <a:rPr lang="en" sz="1400">
                <a:latin typeface="Source Sans Pro"/>
                <a:ea typeface="Source Sans Pro"/>
                <a:cs typeface="Source Sans Pro"/>
                <a:sym typeface="Source Sans Pro"/>
              </a:rPr>
              <a:t> plataforma está cambiando constantemente y vemos actualizaciones de temas, plugins y el Core, cada día. </a:t>
            </a:r>
          </a:p>
          <a:p>
            <a:pPr indent="-228600" lvl="0" marL="457200" rtl="0">
              <a:spcBef>
                <a:spcPts val="0"/>
              </a:spcBef>
              <a:buFont typeface="Source Sans Pro"/>
              <a:buChar char="-"/>
            </a:pPr>
            <a:r>
              <a:rPr lang="en" sz="1400">
                <a:latin typeface="Source Sans Pro"/>
                <a:ea typeface="Source Sans Pro"/>
                <a:cs typeface="Source Sans Pro"/>
                <a:sym typeface="Source Sans Pro"/>
              </a:rPr>
              <a:t>El tema que alimenta (fuels - powers) su website o el website de su clientes.</a:t>
            </a:r>
          </a:p>
          <a:p>
            <a:pPr indent="-228600" lvl="0" marL="457200" rtl="0">
              <a:spcBef>
                <a:spcPts val="0"/>
              </a:spcBef>
              <a:buFont typeface="Source Sans Pro"/>
              <a:buChar char="-"/>
            </a:pPr>
            <a:r>
              <a:rPr lang="en" sz="1400">
                <a:latin typeface="Source Sans Pro"/>
                <a:ea typeface="Source Sans Pro"/>
                <a:cs typeface="Source Sans Pro"/>
                <a:sym typeface="Source Sans Pro"/>
              </a:rPr>
              <a:t>Si eres un autor o usuario: Themes comunidades</a:t>
            </a:r>
          </a:p>
          <a:p>
            <a:pPr indent="-228600" lvl="0" marL="457200" rtl="0">
              <a:spcBef>
                <a:spcPts val="0"/>
              </a:spcBef>
              <a:buFont typeface="Source Sans Pro"/>
              <a:buChar char="-"/>
            </a:pPr>
            <a:r>
              <a:rPr lang="en" sz="1400">
                <a:latin typeface="Source Sans Pro"/>
                <a:ea typeface="Source Sans Pro"/>
                <a:cs typeface="Source Sans Pro"/>
                <a:sym typeface="Source Sans Pro"/>
              </a:rPr>
              <a:t>Si eres un autor o usuario: Plugins  comunidades</a:t>
            </a:r>
          </a:p>
          <a:p>
            <a:pPr indent="-228600" lvl="0" marL="457200" rtl="0">
              <a:spcBef>
                <a:spcPts val="0"/>
              </a:spcBef>
              <a:buFont typeface="Source Sans Pro"/>
              <a:buChar char="-"/>
            </a:pPr>
            <a:r>
              <a:rPr lang="en" sz="1400">
                <a:latin typeface="Source Sans Pro"/>
                <a:ea typeface="Source Sans Pro"/>
                <a:cs typeface="Source Sans Pro"/>
                <a:sym typeface="Source Sans Pro"/>
              </a:rPr>
              <a:t>Y los monton de conflictos entre cada una de estos cosas</a:t>
            </a:r>
          </a:p>
          <a:p>
            <a:pPr indent="-228600" lvl="0" marL="457200">
              <a:spcBef>
                <a:spcPts val="0"/>
              </a:spcBef>
              <a:buFont typeface="Source Sans Pro"/>
              <a:buChar char="-"/>
            </a:pPr>
            <a:r>
              <a:rPr lang="en" sz="1400">
                <a:latin typeface="Source Sans Pro"/>
                <a:ea typeface="Source Sans Pro"/>
                <a:cs typeface="Source Sans Pro"/>
                <a:sym typeface="Source Sans Pro"/>
              </a:rPr>
              <a:t>Bug Fixes - Nunca es nuestra culpa - pero todavía necesitan ser arreglados</a:t>
            </a:r>
          </a:p>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Calidad</a:t>
            </a:r>
          </a:p>
          <a:p>
            <a:pPr lvl="0">
              <a:spcBef>
                <a:spcPts val="0"/>
              </a:spcBef>
              <a:buNone/>
            </a:pPr>
            <a:r>
              <a:rPr lang="en" sz="1400">
                <a:latin typeface="Source Sans Pro"/>
                <a:ea typeface="Source Sans Pro"/>
                <a:cs typeface="Source Sans Pro"/>
                <a:sym typeface="Source Sans Pro"/>
              </a:rPr>
              <a:t>(read above)</a:t>
            </a:r>
          </a:p>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Escalabilidad</a:t>
            </a:r>
          </a:p>
          <a:p>
            <a:pPr lvl="0">
              <a:spcBef>
                <a:spcPts val="0"/>
              </a:spcBef>
              <a:buNone/>
            </a:pPr>
            <a:r>
              <a:rPr lang="en" sz="1400">
                <a:latin typeface="Source Sans Pro"/>
                <a:ea typeface="Source Sans Pro"/>
                <a:cs typeface="Source Sans Pro"/>
                <a:sym typeface="Source Sans Pro"/>
              </a:rPr>
              <a:t>(read above)</a:t>
            </a:r>
          </a:p>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No vamos a hablar con profundidad de “Normas de Codificación” o “Refactor de Codigo”  o “Prueba de Regresión Automatizada”. </a:t>
            </a:r>
          </a:p>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We’re going to move through this information from a surface level with the hope that if you are a developer, designer, blogger or just looking to start working with wordpress you can use aspects of this talk to help maintain your projects quality and be able to scale with your or your teams growth To do that we are going to touch on four main catagories that contribute to improving an aspect of these three key-points: Mantenimiento, Calidad y Escalabildad</a:t>
            </a:r>
          </a:p>
          <a:p>
            <a:pPr lvl="0">
              <a:spcBef>
                <a:spcPts val="0"/>
              </a:spcBef>
              <a:buNone/>
            </a:pPr>
            <a:r>
              <a:t/>
            </a:r>
            <a:endParaRPr sz="1400">
              <a:latin typeface="Source Sans Pro"/>
              <a:ea typeface="Source Sans Pro"/>
              <a:cs typeface="Source Sans Pro"/>
              <a:sym typeface="Source Sans Pro"/>
            </a:endParaRPr>
          </a:p>
          <a:p>
            <a:pPr lvl="0">
              <a:spcBef>
                <a:spcPts val="0"/>
              </a:spcBef>
              <a:buNone/>
            </a:pPr>
            <a:r>
              <a:rPr lang="en" sz="1400">
                <a:latin typeface="Source Sans Pro"/>
                <a:ea typeface="Source Sans Pro"/>
                <a:cs typeface="Source Sans Pro"/>
                <a:sym typeface="Source Sans Pro"/>
              </a:rPr>
              <a:t>Vamos a repasar esta informacion superficialmente con la idea de que si eres un </a:t>
            </a:r>
            <a:r>
              <a:rPr lang="en" sz="1400">
                <a:solidFill>
                  <a:srgbClr val="FF0000"/>
                </a:solidFill>
                <a:latin typeface="Source Sans Pro"/>
                <a:ea typeface="Source Sans Pro"/>
                <a:cs typeface="Source Sans Pro"/>
                <a:sym typeface="Source Sans Pro"/>
              </a:rPr>
              <a:t>developer</a:t>
            </a:r>
            <a:r>
              <a:rPr lang="en" sz="1400">
                <a:latin typeface="Source Sans Pro"/>
                <a:ea typeface="Source Sans Pro"/>
                <a:cs typeface="Source Sans Pro"/>
                <a:sym typeface="Source Sans Pro"/>
              </a:rPr>
              <a:t>, diseñador o blogger o sencillamente estas interesado en empezar a trabajar con wordpress puedes usar aspectos de esta charla para ayudar a mantener la calidad de su proyecto y poder escalar con el crecimiento del mismo o de su equipo. Para hacer eso vamos a hablar brevemente de cuatro categorías que mejoran un aspecto de los tres puntos claves- Mantenimiento, Calidad, Escalabilidad.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 name="Shape 10"/>
        <p:cNvGrpSpPr/>
        <p:nvPr/>
      </p:nvGrpSpPr>
      <p:grpSpPr>
        <a:xfrm>
          <a:off x="0" y="0"/>
          <a:ext cx="0" cy="0"/>
          <a:chOff x="0" y="0"/>
          <a:chExt cx="0" cy="0"/>
        </a:xfrm>
      </p:grpSpPr>
      <p:sp>
        <p:nvSpPr>
          <p:cNvPr id="11" name="Shape 11"/>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Clr>
                <a:schemeClr val="lt1"/>
              </a:buClr>
              <a:buSzPct val="100000"/>
              <a:buFont typeface="Source Sans Pro"/>
              <a:defRPr b="1" sz="5200">
                <a:solidFill>
                  <a:schemeClr val="lt1"/>
                </a:solidFill>
                <a:latin typeface="Source Sans Pro"/>
                <a:ea typeface="Source Sans Pro"/>
                <a:cs typeface="Source Sans Pro"/>
                <a:sym typeface="Source Sans Pro"/>
              </a:defRPr>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2" name="Shape 12"/>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Clr>
                <a:srgbClr val="2DD39C"/>
              </a:buClr>
              <a:buSzPct val="100000"/>
              <a:buFont typeface="Droid Serif"/>
              <a:buNone/>
              <a:defRPr i="1" sz="2400">
                <a:solidFill>
                  <a:srgbClr val="2DD39C"/>
                </a:solidFill>
                <a:latin typeface="Droid Serif"/>
                <a:ea typeface="Droid Serif"/>
                <a:cs typeface="Droid Serif"/>
                <a:sym typeface="Droid Serif"/>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5" name="Shape 45"/>
        <p:cNvGrpSpPr/>
        <p:nvPr/>
      </p:nvGrpSpPr>
      <p:grpSpPr>
        <a:xfrm>
          <a:off x="0" y="0"/>
          <a:ext cx="0" cy="0"/>
          <a:chOff x="0" y="0"/>
          <a:chExt cx="0" cy="0"/>
        </a:xfrm>
      </p:grpSpPr>
      <p:sp>
        <p:nvSpPr>
          <p:cNvPr id="46" name="Shape 46"/>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7" name="Shape 47"/>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8" name="Shape 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9" name="Shape 49"/>
        <p:cNvGrpSpPr/>
        <p:nvPr/>
      </p:nvGrpSpPr>
      <p:grpSpPr>
        <a:xfrm>
          <a:off x="0" y="0"/>
          <a:ext cx="0" cy="0"/>
          <a:chOff x="0" y="0"/>
          <a:chExt cx="0" cy="0"/>
        </a:xfrm>
      </p:grpSpPr>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4" name="Shape 14"/>
        <p:cNvGrpSpPr/>
        <p:nvPr/>
      </p:nvGrpSpPr>
      <p:grpSpPr>
        <a:xfrm>
          <a:off x="0" y="0"/>
          <a:ext cx="0" cy="0"/>
          <a:chOff x="0" y="0"/>
          <a:chExt cx="0" cy="0"/>
        </a:xfrm>
      </p:grpSpPr>
      <p:sp>
        <p:nvSpPr>
          <p:cNvPr id="15" name="Shape 15"/>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b="1"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b="1"/>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buClr>
                <a:srgbClr val="FFFFFF"/>
              </a:buClr>
              <a:defRPr>
                <a:solidFill>
                  <a:srgbClr val="FFFFFF"/>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b="1"/>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Clr>
                <a:schemeClr val="lt1"/>
              </a:buClr>
              <a:buSzPct val="100000"/>
              <a:defRPr sz="1400">
                <a:solidFill>
                  <a:schemeClr val="lt1"/>
                </a:solidFill>
              </a:defRPr>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Clr>
                <a:schemeClr val="lt1"/>
              </a:buClr>
              <a:buSzPct val="100000"/>
              <a:defRPr sz="1400">
                <a:solidFill>
                  <a:schemeClr val="lt1"/>
                </a:solidFill>
              </a:defRPr>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b="1"/>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b="1"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3" name="Shape 33"/>
        <p:cNvGrpSpPr/>
        <p:nvPr/>
      </p:nvGrpSpPr>
      <p:grpSpPr>
        <a:xfrm>
          <a:off x="0" y="0"/>
          <a:ext cx="0" cy="0"/>
          <a:chOff x="0" y="0"/>
          <a:chExt cx="0" cy="0"/>
        </a:xfrm>
      </p:grpSpPr>
      <p:sp>
        <p:nvSpPr>
          <p:cNvPr id="34" name="Shape 34"/>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b="1"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8" name="Shape 3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b="1" sz="36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9" name="Shape 39"/>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i="1"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0" name="Shape 40"/>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2" name="Shape 42"/>
        <p:cNvGrpSpPr/>
        <p:nvPr/>
      </p:nvGrpSpPr>
      <p:grpSpPr>
        <a:xfrm>
          <a:off x="0" y="0"/>
          <a:ext cx="0" cy="0"/>
          <a:chOff x="0" y="0"/>
          <a:chExt cx="0" cy="0"/>
        </a:xfrm>
      </p:grpSpPr>
      <p:sp>
        <p:nvSpPr>
          <p:cNvPr id="43" name="Shape 43"/>
          <p:cNvSpPr txBox="1"/>
          <p:nvPr>
            <p:ph idx="1" type="body"/>
          </p:nvPr>
        </p:nvSpPr>
        <p:spPr>
          <a:xfrm>
            <a:off x="311700" y="3856300"/>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23738"/>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lt1"/>
              </a:buClr>
              <a:buSzPct val="100000"/>
              <a:buFont typeface="Open Sans"/>
              <a:buNone/>
              <a:defRPr sz="2800">
                <a:solidFill>
                  <a:schemeClr val="lt1"/>
                </a:solidFill>
                <a:latin typeface="Open Sans"/>
                <a:ea typeface="Open Sans"/>
                <a:cs typeface="Open Sans"/>
                <a:sym typeface="Open Sans"/>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FFFFFF"/>
              </a:buClr>
              <a:buSzPct val="100000"/>
              <a:buFont typeface="Source Sans Pro"/>
              <a:defRPr sz="1800">
                <a:solidFill>
                  <a:srgbClr val="FFFFFF"/>
                </a:solidFill>
                <a:latin typeface="Source Sans Pro"/>
                <a:ea typeface="Source Sans Pro"/>
                <a:cs typeface="Source Sans Pro"/>
                <a:sym typeface="Source Sans Pro"/>
              </a:defRPr>
            </a:lvl1pPr>
            <a:lvl2pPr lvl="1">
              <a:lnSpc>
                <a:spcPct val="115000"/>
              </a:lnSpc>
              <a:spcBef>
                <a:spcPts val="0"/>
              </a:spcBef>
              <a:spcAft>
                <a:spcPts val="1600"/>
              </a:spcAft>
              <a:buClr>
                <a:schemeClr val="lt1"/>
              </a:buClr>
              <a:defRPr>
                <a:solidFill>
                  <a:schemeClr val="lt1"/>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pic>
        <p:nvPicPr>
          <p:cNvPr descr="tribe-icon.png" id="9" name="Shape 9"/>
          <p:cNvPicPr preferRelativeResize="0"/>
          <p:nvPr/>
        </p:nvPicPr>
        <p:blipFill>
          <a:blip r:embed="rId1">
            <a:alphaModFix/>
          </a:blip>
          <a:stretch>
            <a:fillRect/>
          </a:stretch>
        </p:blipFill>
        <p:spPr>
          <a:xfrm>
            <a:off x="220499" y="4568875"/>
            <a:ext cx="459200" cy="3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local.getflywheel.com/" TargetMode="External"/><Relationship Id="rId4" Type="http://schemas.openxmlformats.org/officeDocument/2006/relationships/hyperlink" Target="https://help.github.com/articles/about-project-boards/" TargetMode="External"/><Relationship Id="rId5" Type="http://schemas.openxmlformats.org/officeDocument/2006/relationships/hyperlink" Target="https://wordpress.org/plugins/fakerpr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t/>
            </a:r>
            <a:endParaRPr/>
          </a:p>
        </p:txBody>
      </p:sp>
      <p:sp>
        <p:nvSpPr>
          <p:cNvPr id="56" name="Shape 56"/>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pic>
        <p:nvPicPr>
          <p:cNvPr id="57" name="Shape 57"/>
          <p:cNvPicPr preferRelativeResize="0"/>
          <p:nvPr/>
        </p:nvPicPr>
        <p:blipFill>
          <a:blip r:embed="rId3">
            <a:alphaModFix/>
          </a:blip>
          <a:stretch>
            <a:fillRect/>
          </a:stretch>
        </p:blipFill>
        <p:spPr>
          <a:xfrm>
            <a:off x="-66050" y="-65825"/>
            <a:ext cx="9261022" cy="520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21A6CB"/>
                </a:solidFill>
              </a:rPr>
              <a:t>Imagínese En Esta Situación</a:t>
            </a:r>
          </a:p>
        </p:txBody>
      </p:sp>
      <p:pic>
        <p:nvPicPr>
          <p:cNvPr id="122" name="Shape 122"/>
          <p:cNvPicPr preferRelativeResize="0"/>
          <p:nvPr/>
        </p:nvPicPr>
        <p:blipFill rotWithShape="1">
          <a:blip r:embed="rId3">
            <a:alphaModFix/>
          </a:blip>
          <a:srcRect b="0" l="0" r="0" t="5186"/>
          <a:stretch/>
        </p:blipFill>
        <p:spPr>
          <a:xfrm>
            <a:off x="2265300" y="1478025"/>
            <a:ext cx="4330900" cy="307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pic>
        <p:nvPicPr>
          <p:cNvPr descr="Untitled-1.png" id="127" name="Shape 127"/>
          <p:cNvPicPr preferRelativeResize="0"/>
          <p:nvPr/>
        </p:nvPicPr>
        <p:blipFill>
          <a:blip r:embed="rId3">
            <a:alphaModFix/>
          </a:blip>
          <a:stretch>
            <a:fillRect/>
          </a:stretch>
        </p:blipFill>
        <p:spPr>
          <a:xfrm>
            <a:off x="5543224" y="508450"/>
            <a:ext cx="3239575" cy="4435349"/>
          </a:xfrm>
          <a:prstGeom prst="rect">
            <a:avLst/>
          </a:prstGeom>
          <a:noFill/>
          <a:ln>
            <a:noFill/>
          </a:ln>
        </p:spPr>
      </p:pic>
      <p:sp>
        <p:nvSpPr>
          <p:cNvPr id="128" name="Shape 128"/>
          <p:cNvSpPr txBox="1"/>
          <p:nvPr/>
        </p:nvSpPr>
        <p:spPr>
          <a:xfrm>
            <a:off x="236475" y="212825"/>
            <a:ext cx="5012100" cy="839400"/>
          </a:xfrm>
          <a:prstGeom prst="rect">
            <a:avLst/>
          </a:prstGeom>
          <a:noFill/>
          <a:ln>
            <a:noFill/>
          </a:ln>
        </p:spPr>
        <p:txBody>
          <a:bodyPr anchorCtr="0" anchor="t" bIns="91425" lIns="91425" rIns="91425" tIns="91425">
            <a:noAutofit/>
          </a:bodyPr>
          <a:lstStyle/>
          <a:p>
            <a:pPr lvl="0">
              <a:spcBef>
                <a:spcPts val="0"/>
              </a:spcBef>
              <a:buNone/>
            </a:pPr>
            <a:r>
              <a:rPr b="1" lang="en" sz="3000">
                <a:solidFill>
                  <a:srgbClr val="FFFFFF"/>
                </a:solidFill>
                <a:latin typeface="Open Sans"/>
                <a:ea typeface="Open Sans"/>
                <a:cs typeface="Open Sans"/>
                <a:sym typeface="Open Sans"/>
              </a:rPr>
              <a:t>Uso 4x4 para Mantenimiento y Calidad</a:t>
            </a:r>
          </a:p>
        </p:txBody>
      </p:sp>
      <p:sp>
        <p:nvSpPr>
          <p:cNvPr id="129" name="Shape 129"/>
          <p:cNvSpPr txBox="1"/>
          <p:nvPr/>
        </p:nvSpPr>
        <p:spPr>
          <a:xfrm>
            <a:off x="378375" y="1679025"/>
            <a:ext cx="4728300" cy="2471100"/>
          </a:xfrm>
          <a:prstGeom prst="rect">
            <a:avLst/>
          </a:prstGeom>
          <a:noFill/>
          <a:ln>
            <a:noFill/>
          </a:ln>
        </p:spPr>
        <p:txBody>
          <a:bodyPr anchorCtr="0" anchor="t" bIns="91425" lIns="91425" rIns="91425" tIns="91425">
            <a:noAutofit/>
          </a:bodyPr>
          <a:lstStyle/>
          <a:p>
            <a:pPr indent="-381000" lvl="0" marL="457200" rtl="0">
              <a:lnSpc>
                <a:spcPct val="150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La Organización</a:t>
            </a:r>
          </a:p>
          <a:p>
            <a:pPr indent="-381000" lvl="0" marL="457200" rtl="0">
              <a:lnSpc>
                <a:spcPct val="150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La Comunicación</a:t>
            </a:r>
          </a:p>
          <a:p>
            <a:pPr indent="-381000" lvl="0" marL="457200" rtl="0">
              <a:lnSpc>
                <a:spcPct val="150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La Prueba</a:t>
            </a:r>
          </a:p>
          <a:p>
            <a:pPr indent="-381000" lvl="0" marL="457200" rtl="0">
              <a:lnSpc>
                <a:spcPct val="150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Las Herramientas</a:t>
            </a:r>
          </a:p>
          <a:p>
            <a:pPr lvl="0">
              <a:spcBef>
                <a:spcPts val="0"/>
              </a:spcBef>
              <a:buNone/>
            </a:pPr>
            <a:r>
              <a:rPr lang="en" sz="1800">
                <a:solidFill>
                  <a:srgbClr val="FFFFFF"/>
                </a:solidFill>
                <a:latin typeface="Source Sans Pro"/>
                <a:ea typeface="Source Sans Pro"/>
                <a:cs typeface="Source Sans Pro"/>
                <a:sym typeface="Source Sans Pro"/>
              </a:rPr>
              <a:t>             </a:t>
            </a:r>
          </a:p>
        </p:txBody>
      </p:sp>
      <p:cxnSp>
        <p:nvCxnSpPr>
          <p:cNvPr id="130" name="Shape 130"/>
          <p:cNvCxnSpPr/>
          <p:nvPr/>
        </p:nvCxnSpPr>
        <p:spPr>
          <a:xfrm>
            <a:off x="3250175" y="1952600"/>
            <a:ext cx="4566000" cy="288000"/>
          </a:xfrm>
          <a:prstGeom prst="straightConnector1">
            <a:avLst/>
          </a:prstGeom>
          <a:noFill/>
          <a:ln cap="flat" cmpd="sng" w="28575">
            <a:solidFill>
              <a:srgbClr val="2DD39C"/>
            </a:solidFill>
            <a:prstDash val="solid"/>
            <a:round/>
            <a:headEnd len="lg" w="lg" type="none"/>
            <a:tailEnd len="lg" w="lg" type="triangle"/>
          </a:ln>
        </p:spPr>
      </p:cxnSp>
      <p:cxnSp>
        <p:nvCxnSpPr>
          <p:cNvPr id="131" name="Shape 131"/>
          <p:cNvCxnSpPr/>
          <p:nvPr/>
        </p:nvCxnSpPr>
        <p:spPr>
          <a:xfrm>
            <a:off x="3281750" y="2552150"/>
            <a:ext cx="4412100" cy="747300"/>
          </a:xfrm>
          <a:prstGeom prst="straightConnector1">
            <a:avLst/>
          </a:prstGeom>
          <a:noFill/>
          <a:ln cap="flat" cmpd="sng" w="28575">
            <a:solidFill>
              <a:srgbClr val="2DD39C"/>
            </a:solidFill>
            <a:prstDash val="solid"/>
            <a:round/>
            <a:headEnd len="lg" w="lg" type="none"/>
            <a:tailEnd len="lg" w="lg" type="triangle"/>
          </a:ln>
        </p:spPr>
      </p:cxnSp>
      <p:cxnSp>
        <p:nvCxnSpPr>
          <p:cNvPr id="132" name="Shape 132"/>
          <p:cNvCxnSpPr/>
          <p:nvPr/>
        </p:nvCxnSpPr>
        <p:spPr>
          <a:xfrm>
            <a:off x="3344850" y="3072800"/>
            <a:ext cx="2612700" cy="579300"/>
          </a:xfrm>
          <a:prstGeom prst="straightConnector1">
            <a:avLst/>
          </a:prstGeom>
          <a:noFill/>
          <a:ln cap="flat" cmpd="sng" w="28575">
            <a:solidFill>
              <a:srgbClr val="2DD39C"/>
            </a:solidFill>
            <a:prstDash val="solid"/>
            <a:round/>
            <a:headEnd len="lg" w="lg" type="none"/>
            <a:tailEnd len="lg" w="lg" type="triangle"/>
          </a:ln>
        </p:spPr>
      </p:cxnSp>
      <p:cxnSp>
        <p:nvCxnSpPr>
          <p:cNvPr id="133" name="Shape 133"/>
          <p:cNvCxnSpPr/>
          <p:nvPr/>
        </p:nvCxnSpPr>
        <p:spPr>
          <a:xfrm>
            <a:off x="3392175" y="3593475"/>
            <a:ext cx="2622900" cy="1139400"/>
          </a:xfrm>
          <a:prstGeom prst="straightConnector1">
            <a:avLst/>
          </a:prstGeom>
          <a:noFill/>
          <a:ln cap="flat" cmpd="sng" w="28575">
            <a:solidFill>
              <a:srgbClr val="2DD39C"/>
            </a:solidFill>
            <a:prstDash val="solid"/>
            <a:round/>
            <a:headEnd len="lg" w="lg" type="none"/>
            <a:tailEnd len="lg" w="lg"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t/>
            </a:r>
            <a:endParaRPr b="1" sz="4800">
              <a:solidFill>
                <a:srgbClr val="21A6CB"/>
              </a:solidFill>
              <a:latin typeface="Open Sans"/>
              <a:ea typeface="Open Sans"/>
              <a:cs typeface="Open Sans"/>
              <a:sym typeface="Open Sans"/>
            </a:endParaRPr>
          </a:p>
          <a:p>
            <a:pPr lvl="0" rtl="0" algn="ctr">
              <a:lnSpc>
                <a:spcPct val="100000"/>
              </a:lnSpc>
              <a:spcBef>
                <a:spcPts val="0"/>
              </a:spcBef>
              <a:spcAft>
                <a:spcPts val="0"/>
              </a:spcAft>
              <a:buClr>
                <a:schemeClr val="dk1"/>
              </a:buClr>
              <a:buSzPct val="25000"/>
              <a:buFont typeface="Arial"/>
              <a:buNone/>
            </a:pPr>
            <a:r>
              <a:rPr b="1" lang="en" sz="6000">
                <a:solidFill>
                  <a:srgbClr val="21A6CB"/>
                </a:solidFill>
                <a:latin typeface="Open Sans"/>
                <a:ea typeface="Open Sans"/>
                <a:cs typeface="Open Sans"/>
                <a:sym typeface="Open Sans"/>
              </a:rPr>
              <a:t>La Organización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21A6CB"/>
                </a:solidFill>
              </a:rPr>
              <a:t>La </a:t>
            </a:r>
            <a:r>
              <a:rPr lang="en">
                <a:solidFill>
                  <a:srgbClr val="21A6CB"/>
                </a:solidFill>
              </a:rPr>
              <a:t>Organización</a:t>
            </a:r>
          </a:p>
        </p:txBody>
      </p:sp>
      <p:sp>
        <p:nvSpPr>
          <p:cNvPr id="144" name="Shape 144"/>
          <p:cNvSpPr txBox="1"/>
          <p:nvPr>
            <p:ph idx="1" type="body"/>
          </p:nvPr>
        </p:nvSpPr>
        <p:spPr>
          <a:xfrm>
            <a:off x="311700" y="1152475"/>
            <a:ext cx="8520600" cy="3416400"/>
          </a:xfrm>
          <a:prstGeom prst="rect">
            <a:avLst/>
          </a:prstGeom>
          <a:solidFill>
            <a:srgbClr val="323738"/>
          </a:solidFill>
          <a:ln>
            <a:noFill/>
          </a:ln>
        </p:spPr>
        <p:txBody>
          <a:bodyPr anchorCtr="0" anchor="t" bIns="91425" lIns="91425" rIns="91425" tIns="91425">
            <a:noAutofit/>
          </a:bodyPr>
          <a:lstStyle/>
          <a:p>
            <a:pPr lvl="0">
              <a:spcBef>
                <a:spcPts val="0"/>
              </a:spcBef>
              <a:buNone/>
            </a:pPr>
            <a:r>
              <a:rPr lang="en">
                <a:solidFill>
                  <a:srgbClr val="2DD39C"/>
                </a:solidFill>
              </a:rPr>
              <a:t>¿La </a:t>
            </a:r>
            <a:r>
              <a:rPr lang="en">
                <a:solidFill>
                  <a:srgbClr val="2DD39C"/>
                </a:solidFill>
              </a:rPr>
              <a:t>Organización</a:t>
            </a:r>
            <a:r>
              <a:rPr lang="en">
                <a:solidFill>
                  <a:srgbClr val="2DD39C"/>
                </a:solidFill>
              </a:rPr>
              <a:t> de que?</a:t>
            </a:r>
          </a:p>
          <a:p>
            <a:pPr indent="-381000" lvl="0" marL="457200" rtl="0">
              <a:spcBef>
                <a:spcPts val="0"/>
              </a:spcBef>
              <a:buClr>
                <a:srgbClr val="FFFFFF"/>
              </a:buClr>
              <a:buSzPct val="100000"/>
            </a:pPr>
            <a:r>
              <a:rPr lang="en" sz="2400">
                <a:solidFill>
                  <a:srgbClr val="FFFFFF"/>
                </a:solidFill>
              </a:rPr>
              <a:t>Proceso de captura Bugs</a:t>
            </a:r>
          </a:p>
          <a:p>
            <a:pPr indent="-381000" lvl="0" marL="457200" rtl="0">
              <a:spcBef>
                <a:spcPts val="0"/>
              </a:spcBef>
              <a:buClr>
                <a:srgbClr val="FFFFFF"/>
              </a:buClr>
              <a:buSzPct val="100000"/>
            </a:pPr>
            <a:r>
              <a:rPr lang="en" sz="2400">
                <a:solidFill>
                  <a:srgbClr val="FFFFFF"/>
                </a:solidFill>
              </a:rPr>
              <a:t>Ciclos </a:t>
            </a:r>
            <a:r>
              <a:rPr lang="en" sz="2400"/>
              <a:t>Bugfix</a:t>
            </a:r>
            <a:r>
              <a:rPr lang="en" sz="2400">
                <a:solidFill>
                  <a:srgbClr val="FFFFFF"/>
                </a:solidFill>
              </a:rPr>
              <a:t> (algo definido en tiempo) </a:t>
            </a:r>
          </a:p>
          <a:p>
            <a:pPr indent="-381000" lvl="0" marL="457200" rtl="0">
              <a:spcBef>
                <a:spcPts val="0"/>
              </a:spcBef>
              <a:buClr>
                <a:srgbClr val="FFFFFF"/>
              </a:buClr>
              <a:buSzPct val="100000"/>
            </a:pPr>
            <a:r>
              <a:rPr lang="en" sz="2400">
                <a:solidFill>
                  <a:srgbClr val="FFFFFF"/>
                </a:solidFill>
              </a:rPr>
              <a:t>Plan de Pruebas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solidFill>
                  <a:srgbClr val="21A6CB"/>
                </a:solidFill>
              </a:rPr>
              <a:t>La Organización</a:t>
            </a:r>
          </a:p>
          <a:p>
            <a:pPr lvl="0">
              <a:spcBef>
                <a:spcPts val="0"/>
              </a:spcBef>
              <a:buNone/>
            </a:pPr>
            <a:r>
              <a:t/>
            </a:r>
            <a:endParaRPr/>
          </a:p>
        </p:txBody>
      </p:sp>
      <p:sp>
        <p:nvSpPr>
          <p:cNvPr id="150" name="Shape 15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Clr>
                <a:schemeClr val="dk1"/>
              </a:buClr>
              <a:buSzPct val="45833"/>
              <a:buFont typeface="Arial"/>
              <a:buNone/>
            </a:pPr>
            <a:r>
              <a:rPr lang="en" sz="2400">
                <a:solidFill>
                  <a:srgbClr val="2DD39C"/>
                </a:solidFill>
              </a:rPr>
              <a:t>Proceso de Captura los Bugs</a:t>
            </a:r>
          </a:p>
          <a:p>
            <a:pPr indent="-228600" lvl="0" marL="457200" rtl="0">
              <a:spcBef>
                <a:spcPts val="0"/>
              </a:spcBef>
            </a:pPr>
            <a:r>
              <a:rPr lang="en"/>
              <a:t>Lista de los bugs ≠ lista de quehaceres.</a:t>
            </a:r>
          </a:p>
          <a:p>
            <a:pPr indent="-228600" lvl="0" marL="457200" rtl="0">
              <a:spcBef>
                <a:spcPts val="0"/>
              </a:spcBef>
            </a:pPr>
            <a:r>
              <a:rPr lang="en"/>
              <a:t>Responsabilidad - </a:t>
            </a:r>
            <a:r>
              <a:rPr i="1" lang="en">
                <a:solidFill>
                  <a:schemeClr val="lt1"/>
                </a:solidFill>
              </a:rPr>
              <a:t>¿</a:t>
            </a:r>
            <a:r>
              <a:rPr i="1" lang="en"/>
              <a:t>quien y cuando</a:t>
            </a:r>
            <a:r>
              <a:rPr i="1" lang="en">
                <a:solidFill>
                  <a:schemeClr val="lt1"/>
                </a:solidFill>
              </a:rPr>
              <a:t>?</a:t>
            </a:r>
          </a:p>
          <a:p>
            <a:pPr indent="-228600" lvl="0" marL="457200" rtl="0">
              <a:spcBef>
                <a:spcPts val="0"/>
              </a:spcBef>
            </a:pPr>
            <a:r>
              <a:rPr lang="en"/>
              <a:t>Priorización - </a:t>
            </a:r>
            <a:r>
              <a:rPr lang="en">
                <a:solidFill>
                  <a:schemeClr val="lt1"/>
                </a:solidFill>
              </a:rPr>
              <a:t>¿</a:t>
            </a:r>
            <a:r>
              <a:rPr i="1" lang="en"/>
              <a:t>Que bug es más importante</a:t>
            </a:r>
            <a:r>
              <a:rPr lang="en">
                <a:solidFill>
                  <a:schemeClr val="lt1"/>
                </a:solidFill>
              </a:rPr>
              <a:t>?</a:t>
            </a:r>
          </a:p>
          <a:p>
            <a:pPr indent="-228600" lvl="0" marL="457200" rtl="0">
              <a:spcBef>
                <a:spcPts val="0"/>
              </a:spcBef>
            </a:pPr>
            <a:r>
              <a:rPr lang="en"/>
              <a:t>Resolviendo - </a:t>
            </a:r>
            <a:r>
              <a:rPr i="1" lang="en"/>
              <a:t>¿Cuál fue la solución? ¿Cómo arreglamos eso?</a:t>
            </a:r>
          </a:p>
          <a:p>
            <a:pPr lvl="0">
              <a:spcBef>
                <a:spcPts val="0"/>
              </a:spcBef>
              <a:buNone/>
            </a:pPr>
            <a:r>
              <a:t/>
            </a:r>
            <a:endParaRPr i="1"/>
          </a:p>
          <a:p>
            <a:pPr lvl="0">
              <a:spcBef>
                <a:spcPts val="0"/>
              </a:spcBef>
              <a:buClr>
                <a:schemeClr val="dk1"/>
              </a:buClr>
              <a:buSzPct val="61111"/>
              <a:buFont typeface="Arial"/>
              <a:buNone/>
            </a:pPr>
            <a:r>
              <a:t/>
            </a:r>
            <a:endParaRPr/>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160175" y="445149"/>
            <a:ext cx="6736776" cy="4039374"/>
          </a:xfrm>
          <a:prstGeom prst="rect">
            <a:avLst/>
          </a:prstGeom>
          <a:noFill/>
          <a:ln>
            <a:noFill/>
          </a:ln>
        </p:spPr>
      </p:pic>
      <p:sp>
        <p:nvSpPr>
          <p:cNvPr id="156" name="Shape 156"/>
          <p:cNvSpPr txBox="1"/>
          <p:nvPr/>
        </p:nvSpPr>
        <p:spPr>
          <a:xfrm>
            <a:off x="7068425" y="1380325"/>
            <a:ext cx="4488900" cy="26799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21A6CB"/>
                </a:solidFill>
                <a:latin typeface="Source Sans Pro"/>
                <a:ea typeface="Source Sans Pro"/>
                <a:cs typeface="Source Sans Pro"/>
                <a:sym typeface="Source Sans Pro"/>
              </a:rPr>
              <a:t>Prioridad</a:t>
            </a:r>
          </a:p>
          <a:p>
            <a:pPr lvl="0">
              <a:spcBef>
                <a:spcPts val="0"/>
              </a:spcBef>
              <a:buNone/>
            </a:pPr>
            <a:r>
              <a:t/>
            </a:r>
            <a:endParaRPr b="1" sz="1800">
              <a:solidFill>
                <a:srgbClr val="21A6CB"/>
              </a:solidFill>
              <a:latin typeface="Source Sans Pro"/>
              <a:ea typeface="Source Sans Pro"/>
              <a:cs typeface="Source Sans Pro"/>
              <a:sym typeface="Source Sans Pro"/>
            </a:endParaRPr>
          </a:p>
          <a:p>
            <a:pPr lvl="0">
              <a:spcBef>
                <a:spcPts val="0"/>
              </a:spcBef>
              <a:buNone/>
            </a:pPr>
            <a:r>
              <a:rPr b="1" lang="en" sz="1800">
                <a:solidFill>
                  <a:srgbClr val="21A6CB"/>
                </a:solidFill>
                <a:latin typeface="Source Sans Pro"/>
                <a:ea typeface="Source Sans Pro"/>
                <a:cs typeface="Source Sans Pro"/>
                <a:sym typeface="Source Sans Pro"/>
              </a:rPr>
              <a:t>Responsibilidad</a:t>
            </a:r>
          </a:p>
          <a:p>
            <a:pPr lvl="0">
              <a:spcBef>
                <a:spcPts val="0"/>
              </a:spcBef>
              <a:buNone/>
            </a:pPr>
            <a:r>
              <a:t/>
            </a:r>
            <a:endParaRPr b="1" sz="1800">
              <a:solidFill>
                <a:srgbClr val="21A6CB"/>
              </a:solidFill>
              <a:latin typeface="Source Sans Pro"/>
              <a:ea typeface="Source Sans Pro"/>
              <a:cs typeface="Source Sans Pro"/>
              <a:sym typeface="Source Sans Pro"/>
            </a:endParaRPr>
          </a:p>
          <a:p>
            <a:pPr lvl="0">
              <a:spcBef>
                <a:spcPts val="0"/>
              </a:spcBef>
              <a:buNone/>
            </a:pPr>
            <a:r>
              <a:rPr b="1" lang="en" sz="1800">
                <a:solidFill>
                  <a:srgbClr val="21A6CB"/>
                </a:solidFill>
                <a:latin typeface="Source Sans Pro"/>
                <a:ea typeface="Source Sans Pro"/>
                <a:cs typeface="Source Sans Pro"/>
                <a:sym typeface="Source Sans Pro"/>
              </a:rPr>
              <a:t>Descripción</a:t>
            </a:r>
          </a:p>
          <a:p>
            <a:pPr lvl="0">
              <a:spcBef>
                <a:spcPts val="0"/>
              </a:spcBef>
              <a:buNone/>
            </a:pPr>
            <a:r>
              <a:t/>
            </a:r>
            <a:endParaRPr b="1" sz="1800">
              <a:solidFill>
                <a:srgbClr val="21A6CB"/>
              </a:solidFill>
              <a:latin typeface="Source Sans Pro"/>
              <a:ea typeface="Source Sans Pro"/>
              <a:cs typeface="Source Sans Pro"/>
              <a:sym typeface="Source Sans Pro"/>
            </a:endParaRPr>
          </a:p>
          <a:p>
            <a:pPr lvl="0">
              <a:spcBef>
                <a:spcPts val="0"/>
              </a:spcBef>
              <a:buNone/>
            </a:pPr>
            <a:r>
              <a:rPr b="1" lang="en" sz="1800">
                <a:solidFill>
                  <a:srgbClr val="21A6CB"/>
                </a:solidFill>
                <a:latin typeface="Source Sans Pro"/>
                <a:ea typeface="Source Sans Pro"/>
                <a:cs typeface="Source Sans Pro"/>
                <a:sym typeface="Source Sans Pro"/>
              </a:rPr>
              <a:t>Estimacion</a:t>
            </a:r>
          </a:p>
          <a:p>
            <a:pPr lvl="0">
              <a:spcBef>
                <a:spcPts val="0"/>
              </a:spcBef>
              <a:buNone/>
            </a:pPr>
            <a:r>
              <a:t/>
            </a:r>
            <a:endParaRPr b="1" sz="1800">
              <a:solidFill>
                <a:srgbClr val="21A6CB"/>
              </a:solidFill>
              <a:latin typeface="Source Sans Pro"/>
              <a:ea typeface="Source Sans Pro"/>
              <a:cs typeface="Source Sans Pro"/>
              <a:sym typeface="Source Sans Pro"/>
            </a:endParaRPr>
          </a:p>
          <a:p>
            <a:pPr lvl="0">
              <a:spcBef>
                <a:spcPts val="0"/>
              </a:spcBef>
              <a:buNone/>
            </a:pPr>
            <a:r>
              <a:rPr b="1" lang="en" sz="1800">
                <a:solidFill>
                  <a:srgbClr val="21A6CB"/>
                </a:solidFill>
                <a:latin typeface="Source Sans Pro"/>
                <a:ea typeface="Source Sans Pro"/>
                <a:cs typeface="Source Sans Pro"/>
                <a:sym typeface="Source Sans Pro"/>
              </a:rPr>
              <a:t>Estatus</a:t>
            </a:r>
          </a:p>
          <a:p>
            <a:pPr lvl="0">
              <a:spcBef>
                <a:spcPts val="0"/>
              </a:spcBef>
              <a:buNone/>
            </a:pPr>
            <a:r>
              <a:t/>
            </a:r>
            <a:endParaRPr b="1" sz="1800">
              <a:solidFill>
                <a:srgbClr val="21A6CB"/>
              </a:solidFill>
              <a:latin typeface="Source Sans Pro"/>
              <a:ea typeface="Source Sans Pro"/>
              <a:cs typeface="Source Sans Pro"/>
              <a:sym typeface="Source Sans Pro"/>
            </a:endParaRPr>
          </a:p>
          <a:p>
            <a:pPr lvl="0">
              <a:spcBef>
                <a:spcPts val="0"/>
              </a:spcBef>
              <a:buNone/>
            </a:pPr>
            <a:r>
              <a:t/>
            </a:r>
            <a:endParaRPr b="1" sz="1800">
              <a:solidFill>
                <a:srgbClr val="21A6CB"/>
              </a:solidFill>
              <a:latin typeface="Source Sans Pro"/>
              <a:ea typeface="Source Sans Pro"/>
              <a:cs typeface="Source Sans Pro"/>
              <a:sym typeface="Source Sans Pro"/>
            </a:endParaRPr>
          </a:p>
        </p:txBody>
      </p:sp>
      <p:cxnSp>
        <p:nvCxnSpPr>
          <p:cNvPr id="157" name="Shape 157"/>
          <p:cNvCxnSpPr/>
          <p:nvPr/>
        </p:nvCxnSpPr>
        <p:spPr>
          <a:xfrm flipH="1">
            <a:off x="2000325" y="1636575"/>
            <a:ext cx="5049900" cy="366300"/>
          </a:xfrm>
          <a:prstGeom prst="straightConnector1">
            <a:avLst/>
          </a:prstGeom>
          <a:noFill/>
          <a:ln cap="flat" cmpd="sng" w="19050">
            <a:solidFill>
              <a:srgbClr val="2DD39C"/>
            </a:solidFill>
            <a:prstDash val="solid"/>
            <a:round/>
            <a:headEnd len="lg" w="lg" type="none"/>
            <a:tailEnd len="lg" w="lg" type="oval"/>
          </a:ln>
        </p:spPr>
      </p:cxnSp>
      <p:cxnSp>
        <p:nvCxnSpPr>
          <p:cNvPr id="158" name="Shape 158"/>
          <p:cNvCxnSpPr/>
          <p:nvPr/>
        </p:nvCxnSpPr>
        <p:spPr>
          <a:xfrm flipH="1">
            <a:off x="5935725" y="2221050"/>
            <a:ext cx="1130100" cy="249300"/>
          </a:xfrm>
          <a:prstGeom prst="straightConnector1">
            <a:avLst/>
          </a:prstGeom>
          <a:noFill/>
          <a:ln cap="flat" cmpd="sng" w="19050">
            <a:solidFill>
              <a:srgbClr val="2DD39C"/>
            </a:solidFill>
            <a:prstDash val="solid"/>
            <a:round/>
            <a:headEnd len="lg" w="lg" type="none"/>
            <a:tailEnd len="lg" w="lg" type="oval"/>
          </a:ln>
        </p:spPr>
      </p:cxnSp>
      <p:cxnSp>
        <p:nvCxnSpPr>
          <p:cNvPr id="159" name="Shape 159"/>
          <p:cNvCxnSpPr>
            <a:stCxn id="156" idx="1"/>
          </p:cNvCxnSpPr>
          <p:nvPr/>
        </p:nvCxnSpPr>
        <p:spPr>
          <a:xfrm flipH="1">
            <a:off x="3777125" y="2720275"/>
            <a:ext cx="3291300" cy="202200"/>
          </a:xfrm>
          <a:prstGeom prst="straightConnector1">
            <a:avLst/>
          </a:prstGeom>
          <a:noFill/>
          <a:ln cap="flat" cmpd="sng" w="19050">
            <a:solidFill>
              <a:srgbClr val="2DD39C"/>
            </a:solidFill>
            <a:prstDash val="solid"/>
            <a:round/>
            <a:headEnd len="lg" w="lg" type="none"/>
            <a:tailEnd len="lg" w="lg" type="oval"/>
          </a:ln>
        </p:spPr>
      </p:cxnSp>
      <p:cxnSp>
        <p:nvCxnSpPr>
          <p:cNvPr id="160" name="Shape 160"/>
          <p:cNvCxnSpPr/>
          <p:nvPr/>
        </p:nvCxnSpPr>
        <p:spPr>
          <a:xfrm rot="10800000">
            <a:off x="6239875" y="3125225"/>
            <a:ext cx="872700" cy="171300"/>
          </a:xfrm>
          <a:prstGeom prst="straightConnector1">
            <a:avLst/>
          </a:prstGeom>
          <a:noFill/>
          <a:ln cap="flat" cmpd="sng" w="19050">
            <a:solidFill>
              <a:srgbClr val="2DD39C"/>
            </a:solidFill>
            <a:prstDash val="solid"/>
            <a:round/>
            <a:headEnd len="lg" w="lg" type="none"/>
            <a:tailEnd len="lg" w="lg" type="oval"/>
          </a:ln>
        </p:spPr>
      </p:cxnSp>
      <p:cxnSp>
        <p:nvCxnSpPr>
          <p:cNvPr id="161" name="Shape 161"/>
          <p:cNvCxnSpPr/>
          <p:nvPr/>
        </p:nvCxnSpPr>
        <p:spPr>
          <a:xfrm rot="10800000">
            <a:off x="1142925" y="3327825"/>
            <a:ext cx="5915100" cy="529800"/>
          </a:xfrm>
          <a:prstGeom prst="straightConnector1">
            <a:avLst/>
          </a:prstGeom>
          <a:noFill/>
          <a:ln cap="flat" cmpd="sng" w="19050">
            <a:solidFill>
              <a:srgbClr val="2DD39C"/>
            </a:solidFill>
            <a:prstDash val="solid"/>
            <a:round/>
            <a:headEnd len="lg" w="lg" type="none"/>
            <a:tailEnd len="lg" w="lg" type="oval"/>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solidFill>
                  <a:srgbClr val="21A6CB"/>
                </a:solidFill>
              </a:rPr>
              <a:t>La Organización</a:t>
            </a:r>
          </a:p>
          <a:p>
            <a:pPr lvl="0">
              <a:spcBef>
                <a:spcPts val="0"/>
              </a:spcBef>
              <a:buClr>
                <a:schemeClr val="dk1"/>
              </a:buClr>
              <a:buSzPct val="39285"/>
              <a:buFont typeface="Arial"/>
              <a:buNone/>
            </a:pPr>
            <a:r>
              <a:t/>
            </a:r>
            <a:endParaRPr/>
          </a:p>
          <a:p>
            <a:pPr lvl="0">
              <a:spcBef>
                <a:spcPts val="0"/>
              </a:spcBef>
              <a:buNone/>
            </a:pPr>
            <a:r>
              <a:t/>
            </a:r>
            <a:endParaRPr/>
          </a:p>
        </p:txBody>
      </p:sp>
      <p:sp>
        <p:nvSpPr>
          <p:cNvPr id="167" name="Shape 167"/>
          <p:cNvSpPr txBox="1"/>
          <p:nvPr>
            <p:ph idx="1" type="body"/>
          </p:nvPr>
        </p:nvSpPr>
        <p:spPr>
          <a:xfrm>
            <a:off x="311700" y="1152475"/>
            <a:ext cx="8520600" cy="2933700"/>
          </a:xfrm>
          <a:prstGeom prst="rect">
            <a:avLst/>
          </a:prstGeom>
        </p:spPr>
        <p:txBody>
          <a:bodyPr anchorCtr="0" anchor="t" bIns="91425" lIns="91425" rIns="91425" tIns="91425">
            <a:noAutofit/>
          </a:bodyPr>
          <a:lstStyle/>
          <a:p>
            <a:pPr lvl="0" rtl="0">
              <a:spcBef>
                <a:spcPts val="0"/>
              </a:spcBef>
              <a:buNone/>
            </a:pPr>
            <a:r>
              <a:rPr lang="en" sz="2400">
                <a:solidFill>
                  <a:srgbClr val="2DD39C"/>
                </a:solidFill>
              </a:rPr>
              <a:t>Bugfix Sprints/Ciclos</a:t>
            </a:r>
          </a:p>
          <a:p>
            <a:pPr indent="-228600" lvl="0" marL="457200" rtl="0">
              <a:spcBef>
                <a:spcPts val="0"/>
              </a:spcBef>
              <a:buClr>
                <a:schemeClr val="lt1"/>
              </a:buClr>
            </a:pPr>
            <a:r>
              <a:rPr lang="en">
                <a:solidFill>
                  <a:schemeClr val="lt1"/>
                </a:solidFill>
              </a:rPr>
              <a:t>Duración Definida: Hay solo 24h en cada día / hay solo X horas en cada ciclo</a:t>
            </a:r>
          </a:p>
          <a:p>
            <a:pPr indent="-228600" lvl="0" marL="457200" rtl="0">
              <a:spcBef>
                <a:spcPts val="0"/>
              </a:spcBef>
              <a:buClr>
                <a:schemeClr val="lt1"/>
              </a:buClr>
            </a:pPr>
            <a:r>
              <a:rPr lang="en">
                <a:solidFill>
                  <a:schemeClr val="lt1"/>
                </a:solidFill>
              </a:rPr>
              <a:t>Influencia de la Priorización</a:t>
            </a:r>
          </a:p>
          <a:p>
            <a:pPr indent="-228600" lvl="0" marL="457200" rtl="0">
              <a:spcBef>
                <a:spcPts val="0"/>
              </a:spcBef>
              <a:buClr>
                <a:schemeClr val="lt1"/>
              </a:buClr>
            </a:pPr>
            <a:r>
              <a:rPr lang="en">
                <a:solidFill>
                  <a:schemeClr val="lt1"/>
                </a:solidFill>
              </a:rPr>
              <a:t>Establece Expectativas Razonables</a:t>
            </a:r>
          </a:p>
          <a:p>
            <a:pPr indent="-228600" lvl="0" marL="457200" rtl="0">
              <a:spcBef>
                <a:spcPts val="0"/>
              </a:spcBef>
              <a:buClr>
                <a:schemeClr val="lt1"/>
              </a:buClr>
            </a:pPr>
            <a:r>
              <a:rPr lang="en">
                <a:solidFill>
                  <a:schemeClr val="lt1"/>
                </a:solidFill>
              </a:rPr>
              <a:t>Puntos de control</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21A6CB"/>
                </a:solidFill>
              </a:rPr>
              <a:t>La Organización</a:t>
            </a:r>
          </a:p>
          <a:p>
            <a:pPr lvl="0" rtl="0">
              <a:spcBef>
                <a:spcPts val="0"/>
              </a:spcBef>
              <a:buNone/>
            </a:pPr>
            <a:r>
              <a:t/>
            </a:r>
            <a:endParaRPr/>
          </a:p>
          <a:p>
            <a:pPr lvl="0" rtl="0">
              <a:spcBef>
                <a:spcPts val="0"/>
              </a:spcBef>
              <a:buNone/>
            </a:pPr>
            <a:r>
              <a:t/>
            </a:r>
            <a:endParaRPr/>
          </a:p>
        </p:txBody>
      </p:sp>
      <p:sp>
        <p:nvSpPr>
          <p:cNvPr id="173" name="Shape 173"/>
          <p:cNvSpPr txBox="1"/>
          <p:nvPr>
            <p:ph idx="1" type="body"/>
          </p:nvPr>
        </p:nvSpPr>
        <p:spPr>
          <a:xfrm>
            <a:off x="311700" y="1152475"/>
            <a:ext cx="8520600" cy="2933700"/>
          </a:xfrm>
          <a:prstGeom prst="rect">
            <a:avLst/>
          </a:prstGeom>
        </p:spPr>
        <p:txBody>
          <a:bodyPr anchorCtr="0" anchor="t" bIns="91425" lIns="91425" rIns="91425" tIns="91425">
            <a:noAutofit/>
          </a:bodyPr>
          <a:lstStyle/>
          <a:p>
            <a:pPr lvl="0" rtl="0">
              <a:spcBef>
                <a:spcPts val="0"/>
              </a:spcBef>
              <a:buNone/>
            </a:pPr>
            <a:r>
              <a:rPr lang="en" sz="2400">
                <a:solidFill>
                  <a:srgbClr val="2DD39C"/>
                </a:solidFill>
              </a:rPr>
              <a:t>Plan de Pruebas</a:t>
            </a:r>
          </a:p>
          <a:p>
            <a:pPr indent="-228600" lvl="0" marL="457200" rtl="0">
              <a:spcBef>
                <a:spcPts val="0"/>
              </a:spcBef>
              <a:buClr>
                <a:schemeClr val="lt1"/>
              </a:buClr>
            </a:pPr>
            <a:r>
              <a:rPr lang="en">
                <a:solidFill>
                  <a:schemeClr val="lt1"/>
                </a:solidFill>
              </a:rPr>
              <a:t>Software es dinámico - siempre hay cambios</a:t>
            </a:r>
          </a:p>
          <a:p>
            <a:pPr indent="-228600" lvl="0" marL="457200" rtl="0">
              <a:spcBef>
                <a:spcPts val="0"/>
              </a:spcBef>
              <a:buClr>
                <a:schemeClr val="lt1"/>
              </a:buClr>
            </a:pPr>
            <a:r>
              <a:rPr lang="en">
                <a:solidFill>
                  <a:schemeClr val="lt1"/>
                </a:solidFill>
              </a:rPr>
              <a:t>Ergo: Una Plan de Prueba es dinámico también</a:t>
            </a:r>
          </a:p>
          <a:p>
            <a:pPr indent="-228600" lvl="0" marL="457200" rtl="0">
              <a:spcBef>
                <a:spcPts val="0"/>
              </a:spcBef>
              <a:buClr>
                <a:schemeClr val="lt1"/>
              </a:buClr>
            </a:pPr>
            <a:r>
              <a:rPr lang="en">
                <a:solidFill>
                  <a:schemeClr val="lt1"/>
                </a:solidFill>
              </a:rPr>
              <a:t>Tienes Un Plan? Empezar con algo - hacerlo crecer</a:t>
            </a:r>
          </a:p>
          <a:p>
            <a:pPr indent="-228600" lvl="0" marL="457200" rtl="0">
              <a:spcBef>
                <a:spcPts val="0"/>
              </a:spcBef>
              <a:buClr>
                <a:schemeClr val="lt1"/>
              </a:buClr>
            </a:pPr>
            <a:r>
              <a:rPr lang="en">
                <a:solidFill>
                  <a:schemeClr val="lt1"/>
                </a:solidFill>
              </a:rPr>
              <a:t>Organizado por Funcionalidad o por Features</a:t>
            </a:r>
          </a:p>
          <a:p>
            <a:pPr indent="-228600" lvl="0" marL="457200" rtl="0">
              <a:spcBef>
                <a:spcPts val="0"/>
              </a:spcBef>
              <a:buClr>
                <a:schemeClr val="lt1"/>
              </a:buClr>
            </a:pPr>
            <a:r>
              <a:rPr lang="en">
                <a:solidFill>
                  <a:schemeClr val="lt1"/>
                </a:solidFill>
              </a:rPr>
              <a:t>Dedicar tiempo para mantener el Plan</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t/>
            </a:r>
            <a:endParaRPr b="1" sz="4800">
              <a:solidFill>
                <a:srgbClr val="21A6CB"/>
              </a:solidFill>
              <a:latin typeface="Open Sans"/>
              <a:ea typeface="Open Sans"/>
              <a:cs typeface="Open Sans"/>
              <a:sym typeface="Open Sans"/>
            </a:endParaRPr>
          </a:p>
          <a:p>
            <a:pPr lvl="0" rtl="0" algn="ctr">
              <a:lnSpc>
                <a:spcPct val="100000"/>
              </a:lnSpc>
              <a:spcBef>
                <a:spcPts val="0"/>
              </a:spcBef>
              <a:spcAft>
                <a:spcPts val="0"/>
              </a:spcAft>
              <a:buNone/>
            </a:pPr>
            <a:r>
              <a:rPr b="1" lang="en" sz="6000">
                <a:solidFill>
                  <a:srgbClr val="21A6CB"/>
                </a:solidFill>
                <a:latin typeface="Open Sans"/>
                <a:ea typeface="Open Sans"/>
                <a:cs typeface="Open Sans"/>
                <a:sym typeface="Open Sans"/>
              </a:rPr>
              <a:t>La </a:t>
            </a:r>
            <a:r>
              <a:rPr b="1" lang="en" sz="6000">
                <a:solidFill>
                  <a:srgbClr val="21A6CB"/>
                </a:solidFill>
                <a:latin typeface="Open Sans"/>
                <a:ea typeface="Open Sans"/>
                <a:cs typeface="Open Sans"/>
                <a:sym typeface="Open Sans"/>
              </a:rPr>
              <a:t>Comunicación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21A6CB"/>
                </a:solidFill>
              </a:rPr>
              <a:t>La </a:t>
            </a:r>
            <a:r>
              <a:rPr lang="en">
                <a:solidFill>
                  <a:srgbClr val="21A6CB"/>
                </a:solidFill>
              </a:rPr>
              <a:t>Comunicación</a:t>
            </a:r>
          </a:p>
        </p:txBody>
      </p:sp>
      <p:sp>
        <p:nvSpPr>
          <p:cNvPr id="184" name="Shape 184"/>
          <p:cNvSpPr txBox="1"/>
          <p:nvPr>
            <p:ph idx="1" type="body"/>
          </p:nvPr>
        </p:nvSpPr>
        <p:spPr>
          <a:xfrm>
            <a:off x="311700" y="1152475"/>
            <a:ext cx="8520600" cy="3416400"/>
          </a:xfrm>
          <a:prstGeom prst="rect">
            <a:avLst/>
          </a:prstGeom>
          <a:solidFill>
            <a:srgbClr val="323738"/>
          </a:solidFill>
          <a:ln>
            <a:noFill/>
          </a:ln>
        </p:spPr>
        <p:txBody>
          <a:bodyPr anchorCtr="0" anchor="t" bIns="91425" lIns="91425" rIns="91425" tIns="91425">
            <a:noAutofit/>
          </a:bodyPr>
          <a:lstStyle/>
          <a:p>
            <a:pPr lvl="0" rtl="0">
              <a:spcBef>
                <a:spcPts val="0"/>
              </a:spcBef>
              <a:buNone/>
            </a:pPr>
            <a:r>
              <a:rPr lang="en">
                <a:solidFill>
                  <a:srgbClr val="2DD39C"/>
                </a:solidFill>
              </a:rPr>
              <a:t>¿Con Quien?</a:t>
            </a:r>
          </a:p>
          <a:p>
            <a:pPr indent="-381000" lvl="0" marL="457200" rtl="0">
              <a:spcBef>
                <a:spcPts val="0"/>
              </a:spcBef>
              <a:buClr>
                <a:srgbClr val="FFFFFF"/>
              </a:buClr>
              <a:buSzPct val="100000"/>
            </a:pPr>
            <a:r>
              <a:rPr lang="en" sz="2400"/>
              <a:t>Tú mismo </a:t>
            </a:r>
          </a:p>
          <a:p>
            <a:pPr indent="-381000" lvl="0" marL="457200" rtl="0">
              <a:spcBef>
                <a:spcPts val="0"/>
              </a:spcBef>
              <a:buClr>
                <a:srgbClr val="FFFFFF"/>
              </a:buClr>
              <a:buSzPct val="100000"/>
            </a:pPr>
            <a:r>
              <a:rPr lang="en" sz="2400"/>
              <a:t>Su Equipo</a:t>
            </a:r>
          </a:p>
          <a:p>
            <a:pPr indent="-381000" lvl="0" marL="457200" rtl="0">
              <a:spcBef>
                <a:spcPts val="0"/>
              </a:spcBef>
              <a:buSzPct val="100000"/>
            </a:pPr>
            <a:r>
              <a:rPr lang="en" sz="2400">
                <a:solidFill>
                  <a:schemeClr val="lt1"/>
                </a:solidFill>
              </a:rPr>
              <a:t>Sus Probadores</a:t>
            </a:r>
          </a:p>
          <a:p>
            <a:pPr indent="-381000" lvl="0" marL="457200" rtl="0">
              <a:spcBef>
                <a:spcPts val="0"/>
              </a:spcBef>
              <a:buClr>
                <a:schemeClr val="lt1"/>
              </a:buClr>
              <a:buSzPct val="100000"/>
            </a:pPr>
            <a:r>
              <a:rPr lang="en" sz="2400">
                <a:solidFill>
                  <a:schemeClr val="lt1"/>
                </a:solidFill>
              </a:rPr>
              <a:t>Su Clientes</a:t>
            </a:r>
          </a:p>
          <a:p>
            <a:pPr lvl="0" rtl="0">
              <a:spcBef>
                <a:spcPts val="0"/>
              </a:spcBef>
              <a:buNone/>
            </a:pPr>
            <a:r>
              <a:t/>
            </a:r>
            <a:endParaRPr sz="2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ctrTitle"/>
          </p:nvPr>
        </p:nvSpPr>
        <p:spPr>
          <a:xfrm>
            <a:off x="311700" y="334725"/>
            <a:ext cx="8520600" cy="4265700"/>
          </a:xfrm>
          <a:prstGeom prst="rect">
            <a:avLst/>
          </a:prstGeom>
        </p:spPr>
        <p:txBody>
          <a:bodyPr anchorCtr="0" anchor="b" bIns="91425" lIns="91425" rIns="91425" tIns="91425">
            <a:noAutofit/>
          </a:bodyPr>
          <a:lstStyle/>
          <a:p>
            <a:pPr lvl="0" rtl="0" algn="r">
              <a:spcBef>
                <a:spcPts val="0"/>
              </a:spcBef>
              <a:buNone/>
            </a:pPr>
            <a:r>
              <a:rPr lang="en" sz="3500"/>
              <a:t>“</a:t>
            </a:r>
            <a:r>
              <a:rPr lang="en" sz="3500"/>
              <a:t>Escalando la </a:t>
            </a:r>
            <a:r>
              <a:rPr lang="en" sz="3500"/>
              <a:t>administración del mantenimiento y la calidad en pequeños proyectos de sitios web a </a:t>
            </a:r>
          </a:p>
          <a:p>
            <a:pPr lvl="0" algn="r">
              <a:spcBef>
                <a:spcPts val="0"/>
              </a:spcBef>
              <a:buNone/>
            </a:pPr>
            <a:r>
              <a:rPr lang="en" sz="3500"/>
              <a:t>grandes equipos”</a:t>
            </a:r>
            <a:r>
              <a:rPr lang="en" sz="3500"/>
              <a:t> </a:t>
            </a:r>
          </a:p>
        </p:txBody>
      </p:sp>
      <p:sp>
        <p:nvSpPr>
          <p:cNvPr id="63" name="Shape 63"/>
          <p:cNvSpPr txBox="1"/>
          <p:nvPr>
            <p:ph idx="1" type="subTitle"/>
          </p:nvPr>
        </p:nvSpPr>
        <p:spPr>
          <a:xfrm>
            <a:off x="0" y="1451625"/>
            <a:ext cx="9144000" cy="792600"/>
          </a:xfrm>
          <a:prstGeom prst="rect">
            <a:avLst/>
          </a:prstGeom>
        </p:spPr>
        <p:txBody>
          <a:bodyPr anchorCtr="0" anchor="t" bIns="91425" lIns="91425" rIns="91425" tIns="91425">
            <a:noAutofit/>
          </a:bodyPr>
          <a:lstStyle/>
          <a:p>
            <a:pPr lvl="0">
              <a:spcBef>
                <a:spcPts val="0"/>
              </a:spcBef>
              <a:buNone/>
            </a:pPr>
            <a:r>
              <a:rPr lang="en"/>
              <a:t>Neill McShea - Modern Tribe</a:t>
            </a:r>
          </a:p>
        </p:txBody>
      </p:sp>
      <p:pic>
        <p:nvPicPr>
          <p:cNvPr descr="tribe-icon.png" id="64" name="Shape 64"/>
          <p:cNvPicPr preferRelativeResize="0"/>
          <p:nvPr/>
        </p:nvPicPr>
        <p:blipFill>
          <a:blip r:embed="rId3">
            <a:alphaModFix/>
          </a:blip>
          <a:stretch>
            <a:fillRect/>
          </a:stretch>
        </p:blipFill>
        <p:spPr>
          <a:xfrm>
            <a:off x="3502875" y="-70800"/>
            <a:ext cx="2000250" cy="1714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pic>
        <p:nvPicPr>
          <p:cNvPr id="189" name="Shape 189"/>
          <p:cNvPicPr preferRelativeResize="0"/>
          <p:nvPr/>
        </p:nvPicPr>
        <p:blipFill>
          <a:blip r:embed="rId3">
            <a:alphaModFix/>
          </a:blip>
          <a:stretch>
            <a:fillRect/>
          </a:stretch>
        </p:blipFill>
        <p:spPr>
          <a:xfrm>
            <a:off x="2571750" y="483725"/>
            <a:ext cx="4000500" cy="2800350"/>
          </a:xfrm>
          <a:prstGeom prst="rect">
            <a:avLst/>
          </a:prstGeom>
          <a:noFill/>
          <a:ln>
            <a:noFill/>
          </a:ln>
        </p:spPr>
      </p:pic>
      <p:sp>
        <p:nvSpPr>
          <p:cNvPr id="190" name="Shape 190"/>
          <p:cNvSpPr txBox="1"/>
          <p:nvPr/>
        </p:nvSpPr>
        <p:spPr>
          <a:xfrm>
            <a:off x="266925" y="3470075"/>
            <a:ext cx="8541600" cy="852000"/>
          </a:xfrm>
          <a:prstGeom prst="rect">
            <a:avLst/>
          </a:prstGeom>
          <a:noFill/>
          <a:ln>
            <a:noFill/>
          </a:ln>
        </p:spPr>
        <p:txBody>
          <a:bodyPr anchorCtr="0" anchor="t" bIns="91425" lIns="91425" rIns="91425" tIns="91425">
            <a:noAutofit/>
          </a:bodyPr>
          <a:lstStyle/>
          <a:p>
            <a:pPr lvl="0" rtl="0" algn="ctr">
              <a:lnSpc>
                <a:spcPct val="115000"/>
              </a:lnSpc>
              <a:spcBef>
                <a:spcPts val="0"/>
              </a:spcBef>
              <a:spcAft>
                <a:spcPts val="1600"/>
              </a:spcAft>
              <a:buClr>
                <a:schemeClr val="dk1"/>
              </a:buClr>
              <a:buSzPct val="36666"/>
              <a:buFont typeface="Arial"/>
              <a:buNone/>
            </a:pPr>
            <a:r>
              <a:rPr lang="en" sz="3000">
                <a:solidFill>
                  <a:srgbClr val="2DD39C"/>
                </a:solidFill>
                <a:latin typeface="Source Sans Pro"/>
                <a:ea typeface="Source Sans Pro"/>
                <a:cs typeface="Source Sans Pro"/>
                <a:sym typeface="Source Sans Pro"/>
              </a:rPr>
              <a:t>“¡Claro! Hablo conmigo mismo! A veces necesito consejo de expertos” </a:t>
            </a:r>
          </a:p>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21A6CB"/>
                </a:solidFill>
              </a:rPr>
              <a:t>La Comunicación</a:t>
            </a:r>
          </a:p>
        </p:txBody>
      </p:sp>
      <p:sp>
        <p:nvSpPr>
          <p:cNvPr id="196" name="Shape 196"/>
          <p:cNvSpPr txBox="1"/>
          <p:nvPr>
            <p:ph idx="1" type="body"/>
          </p:nvPr>
        </p:nvSpPr>
        <p:spPr>
          <a:xfrm>
            <a:off x="311700" y="1152475"/>
            <a:ext cx="8520600" cy="3416400"/>
          </a:xfrm>
          <a:prstGeom prst="rect">
            <a:avLst/>
          </a:prstGeom>
          <a:solidFill>
            <a:srgbClr val="323738"/>
          </a:solidFill>
          <a:ln>
            <a:noFill/>
          </a:ln>
        </p:spPr>
        <p:txBody>
          <a:bodyPr anchorCtr="0" anchor="t" bIns="91425" lIns="91425" rIns="91425" tIns="91425">
            <a:noAutofit/>
          </a:bodyPr>
          <a:lstStyle/>
          <a:p>
            <a:pPr lvl="0" rtl="0">
              <a:spcBef>
                <a:spcPts val="0"/>
              </a:spcBef>
              <a:buNone/>
            </a:pPr>
            <a:r>
              <a:rPr lang="en">
                <a:solidFill>
                  <a:srgbClr val="2DD39C"/>
                </a:solidFill>
              </a:rPr>
              <a:t>Su Equipo</a:t>
            </a:r>
          </a:p>
          <a:p>
            <a:pPr indent="-381000" lvl="0" marL="457200" rtl="0">
              <a:spcBef>
                <a:spcPts val="0"/>
              </a:spcBef>
              <a:buClr>
                <a:srgbClr val="FFFFFF"/>
              </a:buClr>
              <a:buSzPct val="100000"/>
            </a:pPr>
            <a:r>
              <a:rPr lang="en" sz="2400"/>
              <a:t>Evitar la repetición del trabajo</a:t>
            </a:r>
          </a:p>
          <a:p>
            <a:pPr indent="-381000" lvl="0" marL="457200" rtl="0">
              <a:spcBef>
                <a:spcPts val="0"/>
              </a:spcBef>
              <a:buSzPct val="100000"/>
            </a:pPr>
            <a:r>
              <a:rPr lang="en" sz="2400"/>
              <a:t>Usar herramientas para comunicarse mejor</a:t>
            </a:r>
          </a:p>
          <a:p>
            <a:pPr indent="-381000" lvl="0" marL="457200" rtl="0">
              <a:spcBef>
                <a:spcPts val="0"/>
              </a:spcBef>
              <a:buSzPct val="100000"/>
            </a:pPr>
            <a:r>
              <a:rPr lang="en" sz="2400"/>
              <a:t>Pero...No utilice demasiadas herramientas!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21A6CB"/>
                </a:solidFill>
              </a:rPr>
              <a:t>La Comunicación</a:t>
            </a:r>
          </a:p>
        </p:txBody>
      </p:sp>
      <p:sp>
        <p:nvSpPr>
          <p:cNvPr id="202" name="Shape 202"/>
          <p:cNvSpPr txBox="1"/>
          <p:nvPr>
            <p:ph idx="1" type="body"/>
          </p:nvPr>
        </p:nvSpPr>
        <p:spPr>
          <a:xfrm>
            <a:off x="311700" y="1152475"/>
            <a:ext cx="8520600" cy="3416400"/>
          </a:xfrm>
          <a:prstGeom prst="rect">
            <a:avLst/>
          </a:prstGeom>
          <a:solidFill>
            <a:srgbClr val="323738"/>
          </a:solidFill>
          <a:ln>
            <a:noFill/>
          </a:ln>
        </p:spPr>
        <p:txBody>
          <a:bodyPr anchorCtr="0" anchor="t" bIns="91425" lIns="91425" rIns="91425" tIns="91425">
            <a:noAutofit/>
          </a:bodyPr>
          <a:lstStyle/>
          <a:p>
            <a:pPr lvl="0" rtl="0" algn="ctr">
              <a:spcBef>
                <a:spcPts val="0"/>
              </a:spcBef>
              <a:buNone/>
            </a:pPr>
            <a:r>
              <a:rPr lang="en">
                <a:solidFill>
                  <a:srgbClr val="2DD39C"/>
                </a:solidFill>
              </a:rPr>
              <a:t>Con Sus Probadores</a:t>
            </a:r>
          </a:p>
          <a:p>
            <a:pPr lvl="0" rtl="0" algn="ctr">
              <a:spcBef>
                <a:spcPts val="0"/>
              </a:spcBef>
              <a:buNone/>
            </a:pPr>
            <a:r>
              <a:t/>
            </a:r>
            <a:endParaRPr>
              <a:solidFill>
                <a:srgbClr val="2DD39C"/>
              </a:solidFill>
            </a:endParaRPr>
          </a:p>
          <a:p>
            <a:pPr lvl="0" rtl="0">
              <a:spcBef>
                <a:spcPts val="0"/>
              </a:spcBef>
              <a:buNone/>
            </a:pPr>
            <a:r>
              <a:t/>
            </a:r>
            <a:endParaRPr sz="2400"/>
          </a:p>
        </p:txBody>
      </p:sp>
      <p:pic>
        <p:nvPicPr>
          <p:cNvPr descr="o46y9d4.gif" id="203" name="Shape 203"/>
          <p:cNvPicPr preferRelativeResize="0"/>
          <p:nvPr/>
        </p:nvPicPr>
        <p:blipFill>
          <a:blip r:embed="rId3">
            <a:alphaModFix/>
          </a:blip>
          <a:stretch>
            <a:fillRect/>
          </a:stretch>
        </p:blipFill>
        <p:spPr>
          <a:xfrm>
            <a:off x="1731025" y="1663175"/>
            <a:ext cx="5850000" cy="2934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21A6CB"/>
                </a:solidFill>
              </a:rPr>
              <a:t>La Comunicación</a:t>
            </a:r>
          </a:p>
        </p:txBody>
      </p:sp>
      <p:sp>
        <p:nvSpPr>
          <p:cNvPr id="209" name="Shape 209"/>
          <p:cNvSpPr txBox="1"/>
          <p:nvPr>
            <p:ph idx="1" type="body"/>
          </p:nvPr>
        </p:nvSpPr>
        <p:spPr>
          <a:xfrm>
            <a:off x="311700" y="1152475"/>
            <a:ext cx="8520600" cy="3416400"/>
          </a:xfrm>
          <a:prstGeom prst="rect">
            <a:avLst/>
          </a:prstGeom>
          <a:solidFill>
            <a:srgbClr val="323738"/>
          </a:solidFill>
          <a:ln>
            <a:noFill/>
          </a:ln>
        </p:spPr>
        <p:txBody>
          <a:bodyPr anchorCtr="0" anchor="t" bIns="91425" lIns="91425" rIns="91425" tIns="91425">
            <a:noAutofit/>
          </a:bodyPr>
          <a:lstStyle/>
          <a:p>
            <a:pPr lvl="0" rtl="0" algn="ctr">
              <a:spcBef>
                <a:spcPts val="0"/>
              </a:spcBef>
              <a:buNone/>
            </a:pPr>
            <a:r>
              <a:rPr lang="en">
                <a:solidFill>
                  <a:srgbClr val="2DD39C"/>
                </a:solidFill>
              </a:rPr>
              <a:t>Sus Clientes</a:t>
            </a:r>
          </a:p>
          <a:p>
            <a:pPr lvl="0" rtl="0">
              <a:spcBef>
                <a:spcPts val="0"/>
              </a:spcBef>
              <a:buNone/>
            </a:pPr>
            <a:r>
              <a:t/>
            </a:r>
            <a:endParaRPr sz="2400"/>
          </a:p>
        </p:txBody>
      </p:sp>
      <p:pic>
        <p:nvPicPr>
          <p:cNvPr descr="Developer-tester-and-client.gif" id="210" name="Shape 210"/>
          <p:cNvPicPr preferRelativeResize="0"/>
          <p:nvPr/>
        </p:nvPicPr>
        <p:blipFill>
          <a:blip r:embed="rId3">
            <a:alphaModFix/>
          </a:blip>
          <a:stretch>
            <a:fillRect/>
          </a:stretch>
        </p:blipFill>
        <p:spPr>
          <a:xfrm>
            <a:off x="2433175" y="1748375"/>
            <a:ext cx="3921774" cy="2820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t/>
            </a:r>
            <a:endParaRPr b="1" sz="4800">
              <a:solidFill>
                <a:srgbClr val="21A6CB"/>
              </a:solidFill>
              <a:latin typeface="Open Sans"/>
              <a:ea typeface="Open Sans"/>
              <a:cs typeface="Open Sans"/>
              <a:sym typeface="Open Sans"/>
            </a:endParaRPr>
          </a:p>
          <a:p>
            <a:pPr lvl="0" rtl="0" algn="ctr">
              <a:lnSpc>
                <a:spcPct val="100000"/>
              </a:lnSpc>
              <a:spcBef>
                <a:spcPts val="0"/>
              </a:spcBef>
              <a:spcAft>
                <a:spcPts val="0"/>
              </a:spcAft>
              <a:buNone/>
            </a:pPr>
            <a:r>
              <a:rPr b="1" lang="en" sz="6000">
                <a:solidFill>
                  <a:srgbClr val="21A6CB"/>
                </a:solidFill>
                <a:latin typeface="Open Sans"/>
                <a:ea typeface="Open Sans"/>
                <a:cs typeface="Open Sans"/>
                <a:sym typeface="Open Sans"/>
              </a:rPr>
              <a:t>La Prueba</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pic>
        <p:nvPicPr>
          <p:cNvPr descr="giphy.gif" id="220" name="Shape 220"/>
          <p:cNvPicPr preferRelativeResize="0"/>
          <p:nvPr/>
        </p:nvPicPr>
        <p:blipFill>
          <a:blip r:embed="rId3">
            <a:alphaModFix/>
          </a:blip>
          <a:stretch>
            <a:fillRect/>
          </a:stretch>
        </p:blipFill>
        <p:spPr>
          <a:xfrm>
            <a:off x="2075277" y="744325"/>
            <a:ext cx="4671225" cy="3859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21A6CB"/>
                </a:solidFill>
              </a:rPr>
              <a:t>La Prueba: Entornos</a:t>
            </a:r>
          </a:p>
        </p:txBody>
      </p:sp>
      <p:sp>
        <p:nvSpPr>
          <p:cNvPr id="226" name="Shape 226"/>
          <p:cNvSpPr txBox="1"/>
          <p:nvPr>
            <p:ph idx="1" type="body"/>
          </p:nvPr>
        </p:nvSpPr>
        <p:spPr>
          <a:xfrm>
            <a:off x="311700" y="1152475"/>
            <a:ext cx="8520600" cy="3416400"/>
          </a:xfrm>
          <a:prstGeom prst="rect">
            <a:avLst/>
          </a:prstGeom>
          <a:solidFill>
            <a:srgbClr val="323738"/>
          </a:solidFill>
          <a:ln>
            <a:noFill/>
          </a:ln>
        </p:spPr>
        <p:txBody>
          <a:bodyPr anchorCtr="0" anchor="t" bIns="91425" lIns="91425" rIns="91425" tIns="91425">
            <a:noAutofit/>
          </a:bodyPr>
          <a:lstStyle/>
          <a:p>
            <a:pPr lvl="0">
              <a:spcBef>
                <a:spcPts val="0"/>
              </a:spcBef>
              <a:buNone/>
            </a:pPr>
            <a:r>
              <a:t/>
            </a:r>
            <a:endParaRPr>
              <a:solidFill>
                <a:srgbClr val="2DD39C"/>
              </a:solidFill>
            </a:endParaRPr>
          </a:p>
          <a:p>
            <a:pPr lvl="0" rtl="0">
              <a:spcBef>
                <a:spcPts val="0"/>
              </a:spcBef>
              <a:buNone/>
            </a:pPr>
            <a:r>
              <a:t/>
            </a:r>
            <a:endParaRPr sz="2400">
              <a:solidFill>
                <a:schemeClr val="lt1"/>
              </a:solidFill>
            </a:endParaRPr>
          </a:p>
          <a:p>
            <a:pPr lvl="0" rtl="0">
              <a:spcBef>
                <a:spcPts val="0"/>
              </a:spcBef>
              <a:buNone/>
            </a:pPr>
            <a:r>
              <a:t/>
            </a:r>
            <a:endParaRPr>
              <a:solidFill>
                <a:srgbClr val="2DD39C"/>
              </a:solidFill>
            </a:endParaRPr>
          </a:p>
          <a:p>
            <a:pPr lvl="0" rtl="0">
              <a:spcBef>
                <a:spcPts val="0"/>
              </a:spcBef>
              <a:buNone/>
            </a:pPr>
            <a:r>
              <a:t/>
            </a:r>
            <a:endParaRPr sz="2400">
              <a:solidFill>
                <a:schemeClr val="lt1"/>
              </a:solidFill>
            </a:endParaRPr>
          </a:p>
          <a:p>
            <a:pPr lvl="0" rtl="0">
              <a:spcBef>
                <a:spcPts val="0"/>
              </a:spcBef>
              <a:buNone/>
            </a:pPr>
            <a:r>
              <a:t/>
            </a:r>
            <a:endParaRPr sz="2400">
              <a:solidFill>
                <a:srgbClr val="FFFFFF"/>
              </a:solidFill>
            </a:endParaRPr>
          </a:p>
        </p:txBody>
      </p:sp>
      <p:sp>
        <p:nvSpPr>
          <p:cNvPr id="227" name="Shape 227"/>
          <p:cNvSpPr txBox="1"/>
          <p:nvPr/>
        </p:nvSpPr>
        <p:spPr>
          <a:xfrm>
            <a:off x="1119450" y="1982625"/>
            <a:ext cx="1792200" cy="1457700"/>
          </a:xfrm>
          <a:prstGeom prst="rect">
            <a:avLst/>
          </a:prstGeom>
          <a:solidFill>
            <a:srgbClr val="21A6CB"/>
          </a:solidFill>
          <a:ln cap="flat" cmpd="sng" w="28575">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solidFill>
                  <a:srgbClr val="FFFFFF"/>
                </a:solidFill>
                <a:latin typeface="Open Sans"/>
                <a:ea typeface="Open Sans"/>
                <a:cs typeface="Open Sans"/>
                <a:sym typeface="Open Sans"/>
              </a:rPr>
              <a:t>LOCAL</a:t>
            </a:r>
          </a:p>
        </p:txBody>
      </p:sp>
      <p:sp>
        <p:nvSpPr>
          <p:cNvPr id="228" name="Shape 228"/>
          <p:cNvSpPr txBox="1"/>
          <p:nvPr/>
        </p:nvSpPr>
        <p:spPr>
          <a:xfrm>
            <a:off x="3768874" y="1982625"/>
            <a:ext cx="1792200" cy="1457700"/>
          </a:xfrm>
          <a:prstGeom prst="rect">
            <a:avLst/>
          </a:prstGeom>
          <a:solidFill>
            <a:srgbClr val="21A6CB"/>
          </a:solidFill>
          <a:ln cap="flat" cmpd="sng" w="28575">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solidFill>
                  <a:srgbClr val="FFFFFF"/>
                </a:solidFill>
                <a:latin typeface="Source Sans Pro"/>
                <a:ea typeface="Source Sans Pro"/>
                <a:cs typeface="Source Sans Pro"/>
                <a:sym typeface="Source Sans Pro"/>
              </a:rPr>
              <a:t>STAGING</a:t>
            </a:r>
          </a:p>
        </p:txBody>
      </p:sp>
      <p:sp>
        <p:nvSpPr>
          <p:cNvPr id="229" name="Shape 229"/>
          <p:cNvSpPr txBox="1"/>
          <p:nvPr/>
        </p:nvSpPr>
        <p:spPr>
          <a:xfrm>
            <a:off x="6418299" y="1995225"/>
            <a:ext cx="1792200" cy="1445100"/>
          </a:xfrm>
          <a:prstGeom prst="rect">
            <a:avLst/>
          </a:prstGeom>
          <a:solidFill>
            <a:srgbClr val="21A6CB"/>
          </a:solidFill>
          <a:ln cap="flat" cmpd="sng" w="28575">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solidFill>
                  <a:srgbClr val="FFFFFF"/>
                </a:solidFill>
                <a:latin typeface="Source Sans Pro"/>
                <a:ea typeface="Source Sans Pro"/>
                <a:cs typeface="Source Sans Pro"/>
                <a:sym typeface="Source Sans Pro"/>
              </a:rPr>
              <a:t>  PRODUCCIÓN</a:t>
            </a:r>
          </a:p>
        </p:txBody>
      </p:sp>
      <p:sp>
        <p:nvSpPr>
          <p:cNvPr id="230" name="Shape 230"/>
          <p:cNvSpPr/>
          <p:nvPr/>
        </p:nvSpPr>
        <p:spPr>
          <a:xfrm>
            <a:off x="2649425" y="2528700"/>
            <a:ext cx="1277400" cy="370800"/>
          </a:xfrm>
          <a:prstGeom prst="homePlate">
            <a:avLst>
              <a:gd fmla="val 50000" name="adj"/>
            </a:avLst>
          </a:prstGeom>
          <a:solidFill>
            <a:srgbClr val="2DD39C"/>
          </a:solidFill>
          <a:ln cap="flat"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1" name="Shape 231"/>
          <p:cNvSpPr/>
          <p:nvPr/>
        </p:nvSpPr>
        <p:spPr>
          <a:xfrm>
            <a:off x="5315200" y="2532375"/>
            <a:ext cx="1277400" cy="370800"/>
          </a:xfrm>
          <a:prstGeom prst="homePlate">
            <a:avLst>
              <a:gd fmla="val 50000" name="adj"/>
            </a:avLst>
          </a:prstGeom>
          <a:solidFill>
            <a:srgbClr val="2DD39C"/>
          </a:solidFill>
          <a:ln cap="flat" cmpd="sng" w="2857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21A6CB"/>
                </a:solidFill>
              </a:rPr>
              <a:t>La Prueba: Flujo de Trabajo de Pruebas</a:t>
            </a:r>
          </a:p>
        </p:txBody>
      </p:sp>
      <p:pic>
        <p:nvPicPr>
          <p:cNvPr descr="IssuebyIssue.png" id="237" name="Shape 237"/>
          <p:cNvPicPr preferRelativeResize="0"/>
          <p:nvPr/>
        </p:nvPicPr>
        <p:blipFill>
          <a:blip r:embed="rId3">
            <a:alphaModFix/>
          </a:blip>
          <a:stretch>
            <a:fillRect/>
          </a:stretch>
        </p:blipFill>
        <p:spPr>
          <a:xfrm>
            <a:off x="1140323" y="1750949"/>
            <a:ext cx="1715024" cy="2219449"/>
          </a:xfrm>
          <a:prstGeom prst="rect">
            <a:avLst/>
          </a:prstGeom>
          <a:noFill/>
          <a:ln>
            <a:noFill/>
          </a:ln>
        </p:spPr>
      </p:pic>
      <p:pic>
        <p:nvPicPr>
          <p:cNvPr descr="smoketest.png" id="238" name="Shape 238"/>
          <p:cNvPicPr preferRelativeResize="0"/>
          <p:nvPr/>
        </p:nvPicPr>
        <p:blipFill>
          <a:blip r:embed="rId4">
            <a:alphaModFix/>
          </a:blip>
          <a:stretch>
            <a:fillRect/>
          </a:stretch>
        </p:blipFill>
        <p:spPr>
          <a:xfrm>
            <a:off x="3714486" y="1750950"/>
            <a:ext cx="1715024" cy="2219449"/>
          </a:xfrm>
          <a:prstGeom prst="rect">
            <a:avLst/>
          </a:prstGeom>
          <a:noFill/>
          <a:ln>
            <a:noFill/>
          </a:ln>
        </p:spPr>
      </p:pic>
      <p:pic>
        <p:nvPicPr>
          <p:cNvPr descr="Product.png" id="239" name="Shape 239"/>
          <p:cNvPicPr preferRelativeResize="0"/>
          <p:nvPr/>
        </p:nvPicPr>
        <p:blipFill>
          <a:blip r:embed="rId5">
            <a:alphaModFix/>
          </a:blip>
          <a:stretch>
            <a:fillRect/>
          </a:stretch>
        </p:blipFill>
        <p:spPr>
          <a:xfrm>
            <a:off x="6033874" y="1945600"/>
            <a:ext cx="2415426" cy="1872398"/>
          </a:xfrm>
          <a:prstGeom prst="rect">
            <a:avLst/>
          </a:prstGeom>
          <a:noFill/>
          <a:ln>
            <a:noFill/>
          </a:ln>
        </p:spPr>
      </p:pic>
      <p:sp>
        <p:nvSpPr>
          <p:cNvPr id="240" name="Shape 240"/>
          <p:cNvSpPr/>
          <p:nvPr/>
        </p:nvSpPr>
        <p:spPr>
          <a:xfrm>
            <a:off x="2988475" y="2568000"/>
            <a:ext cx="510600" cy="480600"/>
          </a:xfrm>
          <a:prstGeom prst="chevron">
            <a:avLst>
              <a:gd fmla="val 50000" name="adj"/>
            </a:avLst>
          </a:prstGeom>
          <a:solidFill>
            <a:srgbClr val="21A6C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1" name="Shape 241"/>
          <p:cNvSpPr/>
          <p:nvPr/>
        </p:nvSpPr>
        <p:spPr>
          <a:xfrm>
            <a:off x="5476387" y="2620375"/>
            <a:ext cx="510600" cy="480600"/>
          </a:xfrm>
          <a:prstGeom prst="chevron">
            <a:avLst>
              <a:gd fmla="val 50000" name="adj"/>
            </a:avLst>
          </a:prstGeom>
          <a:solidFill>
            <a:srgbClr val="21A6C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2" name="Shape 242"/>
          <p:cNvSpPr txBox="1"/>
          <p:nvPr/>
        </p:nvSpPr>
        <p:spPr>
          <a:xfrm>
            <a:off x="1276499" y="1223925"/>
            <a:ext cx="1411500" cy="390300"/>
          </a:xfrm>
          <a:prstGeom prst="rect">
            <a:avLst/>
          </a:prstGeom>
          <a:noFill/>
          <a:ln>
            <a:noFill/>
          </a:ln>
        </p:spPr>
        <p:txBody>
          <a:bodyPr anchorCtr="0" anchor="t" bIns="91425" lIns="91425" rIns="91425" tIns="91425">
            <a:noAutofit/>
          </a:bodyPr>
          <a:lstStyle/>
          <a:p>
            <a:pPr lvl="0" algn="ctr">
              <a:spcBef>
                <a:spcPts val="0"/>
              </a:spcBef>
              <a:buNone/>
            </a:pPr>
            <a:r>
              <a:rPr b="1" lang="en" sz="1800">
                <a:solidFill>
                  <a:srgbClr val="FFFFFF"/>
                </a:solidFill>
                <a:latin typeface="Open Sans"/>
                <a:ea typeface="Open Sans"/>
                <a:cs typeface="Open Sans"/>
                <a:sym typeface="Open Sans"/>
              </a:rPr>
              <a:t>Bug x Bug</a:t>
            </a:r>
          </a:p>
        </p:txBody>
      </p:sp>
      <p:sp>
        <p:nvSpPr>
          <p:cNvPr id="243" name="Shape 243"/>
          <p:cNvSpPr txBox="1"/>
          <p:nvPr/>
        </p:nvSpPr>
        <p:spPr>
          <a:xfrm>
            <a:off x="3864775" y="1223925"/>
            <a:ext cx="1411500" cy="39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FFFFF"/>
                </a:solidFill>
                <a:latin typeface="Open Sans"/>
                <a:ea typeface="Open Sans"/>
                <a:cs typeface="Open Sans"/>
                <a:sym typeface="Open Sans"/>
              </a:rPr>
              <a:t>Smoketest</a:t>
            </a:r>
          </a:p>
        </p:txBody>
      </p:sp>
      <p:sp>
        <p:nvSpPr>
          <p:cNvPr id="244" name="Shape 244"/>
          <p:cNvSpPr txBox="1"/>
          <p:nvPr/>
        </p:nvSpPr>
        <p:spPr>
          <a:xfrm>
            <a:off x="6407224" y="1223925"/>
            <a:ext cx="1411500" cy="39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FFFFF"/>
                </a:solidFill>
                <a:latin typeface="Open Sans"/>
                <a:ea typeface="Open Sans"/>
                <a:cs typeface="Open Sans"/>
                <a:sym typeface="Open Sans"/>
              </a:rPr>
              <a:t>Full Pass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solidFill>
                  <a:srgbClr val="21A6CB"/>
                </a:solidFill>
              </a:rPr>
              <a:t>Herramientas | </a:t>
            </a:r>
            <a:r>
              <a:rPr lang="en" sz="1800">
                <a:solidFill>
                  <a:srgbClr val="2DD39C"/>
                </a:solidFill>
              </a:rPr>
              <a:t>Local by Flywheel</a:t>
            </a:r>
          </a:p>
          <a:p>
            <a:pPr lvl="0">
              <a:spcBef>
                <a:spcPts val="0"/>
              </a:spcBef>
              <a:buClr>
                <a:schemeClr val="dk1"/>
              </a:buClr>
              <a:buSzPct val="39285"/>
              <a:buFont typeface="Arial"/>
              <a:buNone/>
            </a:pPr>
            <a:r>
              <a:t/>
            </a:r>
            <a:endParaRPr/>
          </a:p>
          <a:p>
            <a:pPr lvl="0">
              <a:spcBef>
                <a:spcPts val="0"/>
              </a:spcBef>
              <a:buNone/>
            </a:pPr>
            <a:r>
              <a:t/>
            </a:r>
            <a:endParaRPr>
              <a:solidFill>
                <a:srgbClr val="21A6CB"/>
              </a:solidFill>
            </a:endParaRPr>
          </a:p>
        </p:txBody>
      </p:sp>
      <p:sp>
        <p:nvSpPr>
          <p:cNvPr id="250" name="Shape 25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251" name="Shape 251"/>
          <p:cNvPicPr preferRelativeResize="0"/>
          <p:nvPr/>
        </p:nvPicPr>
        <p:blipFill>
          <a:blip r:embed="rId3">
            <a:alphaModFix/>
          </a:blip>
          <a:stretch>
            <a:fillRect/>
          </a:stretch>
        </p:blipFill>
        <p:spPr>
          <a:xfrm>
            <a:off x="2560988" y="1017725"/>
            <a:ext cx="6430612" cy="3974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a:ln>
            <a:noFill/>
          </a:ln>
        </p:spPr>
        <p:txBody>
          <a:bodyPr anchorCtr="0" anchor="t" bIns="91425" lIns="91425" rIns="91425" tIns="91425">
            <a:noAutofit/>
          </a:bodyPr>
          <a:lstStyle/>
          <a:p>
            <a:pPr lvl="0" rtl="0">
              <a:spcBef>
                <a:spcPts val="0"/>
              </a:spcBef>
              <a:buNone/>
            </a:pPr>
            <a:r>
              <a:rPr lang="en">
                <a:solidFill>
                  <a:srgbClr val="21A6CB"/>
                </a:solidFill>
              </a:rPr>
              <a:t>Herramientas | </a:t>
            </a:r>
            <a:r>
              <a:rPr lang="en" sz="1800">
                <a:solidFill>
                  <a:srgbClr val="2DD39C"/>
                </a:solidFill>
              </a:rPr>
              <a:t>Github Project Board</a:t>
            </a:r>
          </a:p>
        </p:txBody>
      </p:sp>
      <p:pic>
        <p:nvPicPr>
          <p:cNvPr id="257" name="Shape 257"/>
          <p:cNvPicPr preferRelativeResize="0"/>
          <p:nvPr/>
        </p:nvPicPr>
        <p:blipFill>
          <a:blip r:embed="rId3">
            <a:alphaModFix/>
          </a:blip>
          <a:stretch>
            <a:fillRect/>
          </a:stretch>
        </p:blipFill>
        <p:spPr>
          <a:xfrm>
            <a:off x="464100" y="1117400"/>
            <a:ext cx="7067873" cy="4427049"/>
          </a:xfrm>
          <a:prstGeom prst="rect">
            <a:avLst/>
          </a:prstGeom>
          <a:noFill/>
          <a:ln>
            <a:noFill/>
          </a:ln>
        </p:spPr>
      </p:pic>
      <p:sp>
        <p:nvSpPr>
          <p:cNvPr id="258" name="Shape 258"/>
          <p:cNvSpPr/>
          <p:nvPr/>
        </p:nvSpPr>
        <p:spPr>
          <a:xfrm flipH="1">
            <a:off x="50400" y="4465725"/>
            <a:ext cx="411000" cy="572700"/>
          </a:xfrm>
          <a:prstGeom prst="rect">
            <a:avLst/>
          </a:prstGeom>
          <a:solidFill>
            <a:srgbClr val="323738"/>
          </a:solidFill>
          <a:ln>
            <a:noFill/>
          </a:ln>
        </p:spPr>
        <p:txBody>
          <a:bodyPr anchorCtr="0" anchor="ctr" bIns="91425" lIns="91425" rIns="91425" tIns="91425">
            <a:noAutofit/>
          </a:bodyPr>
          <a:lstStyle/>
          <a:p>
            <a:pPr lvl="0">
              <a:spcBef>
                <a:spcPts val="0"/>
              </a:spcBef>
              <a:buNone/>
            </a:pPr>
            <a:r>
              <a:t/>
            </a:r>
            <a:endParaRPr/>
          </a:p>
        </p:txBody>
      </p:sp>
      <p:sp>
        <p:nvSpPr>
          <p:cNvPr id="259" name="Shape 259"/>
          <p:cNvSpPr txBox="1"/>
          <p:nvPr/>
        </p:nvSpPr>
        <p:spPr>
          <a:xfrm>
            <a:off x="7662350" y="1111275"/>
            <a:ext cx="1387500" cy="3780600"/>
          </a:xfrm>
          <a:prstGeom prst="rect">
            <a:avLst/>
          </a:prstGeom>
          <a:noFill/>
          <a:ln>
            <a:noFill/>
          </a:ln>
        </p:spPr>
        <p:txBody>
          <a:bodyPr anchorCtr="0" anchor="t" bIns="91425" lIns="91425" rIns="91425" tIns="91425">
            <a:noAutofit/>
          </a:bodyPr>
          <a:lstStyle/>
          <a:p>
            <a:pPr lvl="0" rtl="0">
              <a:lnSpc>
                <a:spcPct val="200000"/>
              </a:lnSpc>
              <a:spcBef>
                <a:spcPts val="0"/>
              </a:spcBef>
              <a:buClr>
                <a:schemeClr val="dk1"/>
              </a:buClr>
              <a:buSzPct val="68750"/>
              <a:buFont typeface="Arial"/>
              <a:buNone/>
            </a:pPr>
            <a:r>
              <a:rPr lang="en" sz="1600">
                <a:solidFill>
                  <a:srgbClr val="2DD39C"/>
                </a:solidFill>
              </a:rPr>
              <a:t>Organización</a:t>
            </a:r>
          </a:p>
          <a:p>
            <a:pPr lvl="0">
              <a:lnSpc>
                <a:spcPct val="200000"/>
              </a:lnSpc>
              <a:spcBef>
                <a:spcPts val="0"/>
              </a:spcBef>
              <a:buNone/>
            </a:pPr>
            <a:r>
              <a:rPr lang="en" sz="1600">
                <a:solidFill>
                  <a:srgbClr val="2DD39C"/>
                </a:solidFill>
              </a:rPr>
              <a:t>Estatus</a:t>
            </a:r>
          </a:p>
          <a:p>
            <a:pPr lvl="0">
              <a:lnSpc>
                <a:spcPct val="200000"/>
              </a:lnSpc>
              <a:spcBef>
                <a:spcPts val="0"/>
              </a:spcBef>
              <a:buNone/>
            </a:pPr>
            <a:r>
              <a:rPr lang="en" sz="1600">
                <a:solidFill>
                  <a:srgbClr val="2DD39C"/>
                </a:solidFill>
              </a:rPr>
              <a:t>Descripción</a:t>
            </a:r>
          </a:p>
          <a:p>
            <a:pPr lvl="0">
              <a:lnSpc>
                <a:spcPct val="200000"/>
              </a:lnSpc>
              <a:spcBef>
                <a:spcPts val="0"/>
              </a:spcBef>
              <a:buNone/>
            </a:pPr>
            <a:r>
              <a:rPr lang="en" sz="1600">
                <a:solidFill>
                  <a:srgbClr val="2DD39C"/>
                </a:solidFill>
              </a:rPr>
              <a:t>Asignación</a:t>
            </a:r>
          </a:p>
          <a:p>
            <a:pPr lvl="0">
              <a:spcBef>
                <a:spcPts val="0"/>
              </a:spcBef>
              <a:buNone/>
            </a:pPr>
            <a:r>
              <a:t/>
            </a:r>
            <a:endParaRPr/>
          </a:p>
        </p:txBody>
      </p:sp>
      <p:cxnSp>
        <p:nvCxnSpPr>
          <p:cNvPr id="260" name="Shape 260"/>
          <p:cNvCxnSpPr/>
          <p:nvPr/>
        </p:nvCxnSpPr>
        <p:spPr>
          <a:xfrm flipH="1">
            <a:off x="1568949" y="1285625"/>
            <a:ext cx="6055800" cy="1175700"/>
          </a:xfrm>
          <a:prstGeom prst="straightConnector1">
            <a:avLst/>
          </a:prstGeom>
          <a:noFill/>
          <a:ln cap="flat" cmpd="sng" w="19050">
            <a:solidFill>
              <a:srgbClr val="2DD39C"/>
            </a:solidFill>
            <a:prstDash val="solid"/>
            <a:round/>
            <a:headEnd len="lg" w="lg" type="none"/>
            <a:tailEnd len="lg" w="lg" type="oval"/>
          </a:ln>
        </p:spPr>
      </p:cxnSp>
      <p:cxnSp>
        <p:nvCxnSpPr>
          <p:cNvPr id="261" name="Shape 261"/>
          <p:cNvCxnSpPr/>
          <p:nvPr/>
        </p:nvCxnSpPr>
        <p:spPr>
          <a:xfrm flipH="1">
            <a:off x="3920400" y="1285625"/>
            <a:ext cx="3683100" cy="1225500"/>
          </a:xfrm>
          <a:prstGeom prst="straightConnector1">
            <a:avLst/>
          </a:prstGeom>
          <a:noFill/>
          <a:ln cap="flat" cmpd="sng" w="19050">
            <a:solidFill>
              <a:srgbClr val="2DD39C"/>
            </a:solidFill>
            <a:prstDash val="solid"/>
            <a:round/>
            <a:headEnd len="lg" w="lg" type="none"/>
            <a:tailEnd len="lg" w="lg" type="oval"/>
          </a:ln>
        </p:spPr>
      </p:cxnSp>
      <p:cxnSp>
        <p:nvCxnSpPr>
          <p:cNvPr id="262" name="Shape 262"/>
          <p:cNvCxnSpPr/>
          <p:nvPr/>
        </p:nvCxnSpPr>
        <p:spPr>
          <a:xfrm flipH="1">
            <a:off x="5549400" y="1809750"/>
            <a:ext cx="2054100" cy="1041300"/>
          </a:xfrm>
          <a:prstGeom prst="straightConnector1">
            <a:avLst/>
          </a:prstGeom>
          <a:noFill/>
          <a:ln cap="flat" cmpd="sng" w="19050">
            <a:solidFill>
              <a:srgbClr val="2DD39C"/>
            </a:solidFill>
            <a:prstDash val="solid"/>
            <a:round/>
            <a:headEnd len="lg" w="lg" type="none"/>
            <a:tailEnd len="lg" w="lg" type="oval"/>
          </a:ln>
        </p:spPr>
      </p:cxnSp>
      <p:cxnSp>
        <p:nvCxnSpPr>
          <p:cNvPr id="263" name="Shape 263"/>
          <p:cNvCxnSpPr/>
          <p:nvPr/>
        </p:nvCxnSpPr>
        <p:spPr>
          <a:xfrm flipH="1">
            <a:off x="4614425" y="2284300"/>
            <a:ext cx="2982000" cy="1395300"/>
          </a:xfrm>
          <a:prstGeom prst="straightConnector1">
            <a:avLst/>
          </a:prstGeom>
          <a:noFill/>
          <a:ln cap="flat" cmpd="sng" w="19050">
            <a:solidFill>
              <a:srgbClr val="2DD39C"/>
            </a:solidFill>
            <a:prstDash val="solid"/>
            <a:round/>
            <a:headEnd len="lg" w="lg" type="none"/>
            <a:tailEnd len="lg" w="lg" type="oval"/>
          </a:ln>
        </p:spPr>
      </p:cxnSp>
      <p:cxnSp>
        <p:nvCxnSpPr>
          <p:cNvPr id="264" name="Shape 264"/>
          <p:cNvCxnSpPr/>
          <p:nvPr/>
        </p:nvCxnSpPr>
        <p:spPr>
          <a:xfrm flipH="1">
            <a:off x="3672475" y="2801375"/>
            <a:ext cx="3902700" cy="1310400"/>
          </a:xfrm>
          <a:prstGeom prst="straightConnector1">
            <a:avLst/>
          </a:prstGeom>
          <a:noFill/>
          <a:ln cap="flat" cmpd="sng" w="19050">
            <a:solidFill>
              <a:srgbClr val="2DD39C"/>
            </a:solidFill>
            <a:prstDash val="solid"/>
            <a:round/>
            <a:headEnd len="lg" w="lg" type="none"/>
            <a:tailEnd len="lg" w="lg"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ctrTitle"/>
          </p:nvPr>
        </p:nvSpPr>
        <p:spPr>
          <a:xfrm>
            <a:off x="174149" y="1980100"/>
            <a:ext cx="8795700" cy="2052600"/>
          </a:xfrm>
          <a:prstGeom prst="rect">
            <a:avLst/>
          </a:prstGeom>
        </p:spPr>
        <p:txBody>
          <a:bodyPr anchorCtr="0" anchor="b" bIns="91425" lIns="91425" rIns="91425" tIns="91425">
            <a:noAutofit/>
          </a:bodyPr>
          <a:lstStyle/>
          <a:p>
            <a:pPr lvl="0">
              <a:spcBef>
                <a:spcPts val="0"/>
              </a:spcBef>
              <a:buNone/>
            </a:pPr>
            <a:r>
              <a:rPr lang="en"/>
              <a:t>Herramientas o procesos que usamos porque lo hicimos mal la primera vez</a:t>
            </a:r>
          </a:p>
        </p:txBody>
      </p:sp>
      <p:sp>
        <p:nvSpPr>
          <p:cNvPr id="70" name="Shape 70"/>
          <p:cNvSpPr txBox="1"/>
          <p:nvPr>
            <p:ph idx="1" type="subTitle"/>
          </p:nvPr>
        </p:nvSpPr>
        <p:spPr>
          <a:xfrm>
            <a:off x="229325" y="793200"/>
            <a:ext cx="8520600" cy="792600"/>
          </a:xfrm>
          <a:prstGeom prst="rect">
            <a:avLst/>
          </a:prstGeom>
        </p:spPr>
        <p:txBody>
          <a:bodyPr anchorCtr="0" anchor="t" bIns="91425" lIns="91425" rIns="91425" tIns="91425">
            <a:noAutofit/>
          </a:bodyPr>
          <a:lstStyle/>
          <a:p>
            <a:pPr lvl="0">
              <a:spcBef>
                <a:spcPts val="0"/>
              </a:spcBef>
              <a:buNone/>
            </a:pPr>
            <a:r>
              <a:rPr lang="en"/>
              <a:t>O </a:t>
            </a:r>
            <a:r>
              <a:rPr lang="en"/>
              <a:t>en otras palabras...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solidFill>
                  <a:srgbClr val="21A6CB"/>
                </a:solidFill>
              </a:rPr>
              <a:t>Herramientas | </a:t>
            </a:r>
            <a:r>
              <a:rPr lang="en" sz="1800">
                <a:solidFill>
                  <a:srgbClr val="2DD39C"/>
                </a:solidFill>
              </a:rPr>
              <a:t>Fakerpress</a:t>
            </a:r>
          </a:p>
          <a:p>
            <a:pPr lvl="0" rtl="0">
              <a:spcBef>
                <a:spcPts val="0"/>
              </a:spcBef>
              <a:buNone/>
            </a:pPr>
            <a:r>
              <a:t/>
            </a:r>
            <a:endParaRPr/>
          </a:p>
        </p:txBody>
      </p:sp>
      <p:pic>
        <p:nvPicPr>
          <p:cNvPr id="270" name="Shape 270"/>
          <p:cNvPicPr preferRelativeResize="0"/>
          <p:nvPr/>
        </p:nvPicPr>
        <p:blipFill>
          <a:blip r:embed="rId3">
            <a:alphaModFix/>
          </a:blip>
          <a:stretch>
            <a:fillRect/>
          </a:stretch>
        </p:blipFill>
        <p:spPr>
          <a:xfrm>
            <a:off x="919100" y="1129275"/>
            <a:ext cx="7380572" cy="3771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Links y </a:t>
            </a:r>
            <a:r>
              <a:rPr lang="en"/>
              <a:t>Preguntas</a:t>
            </a:r>
            <a:r>
              <a:rPr lang="en"/>
              <a:t> </a:t>
            </a:r>
          </a:p>
        </p:txBody>
      </p:sp>
      <p:sp>
        <p:nvSpPr>
          <p:cNvPr id="276" name="Shape 27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3"/>
              </a:rPr>
              <a:t>https://local.getflywheel.com/</a:t>
            </a:r>
            <a:r>
              <a:rPr lang="en"/>
              <a:t> - local by Flywheel</a:t>
            </a:r>
          </a:p>
          <a:p>
            <a:pPr lvl="0">
              <a:spcBef>
                <a:spcPts val="0"/>
              </a:spcBef>
              <a:buNone/>
            </a:pPr>
            <a:r>
              <a:rPr lang="en" u="sng">
                <a:solidFill>
                  <a:schemeClr val="hlink"/>
                </a:solidFill>
                <a:hlinkClick r:id="rId4"/>
              </a:rPr>
              <a:t>https://help.github.com/articles/about-project-boards/</a:t>
            </a:r>
            <a:r>
              <a:rPr lang="en"/>
              <a:t> - Github project boards</a:t>
            </a:r>
          </a:p>
          <a:p>
            <a:pPr lvl="0">
              <a:spcBef>
                <a:spcPts val="0"/>
              </a:spcBef>
              <a:buNone/>
            </a:pPr>
            <a:r>
              <a:rPr lang="en" u="sng">
                <a:solidFill>
                  <a:schemeClr val="hlink"/>
                </a:solidFill>
                <a:hlinkClick r:id="rId5"/>
              </a:rPr>
              <a:t>https://wordpress.org/plugins/fakerpress/</a:t>
            </a:r>
            <a:r>
              <a:rPr lang="en">
                <a:solidFill>
                  <a:schemeClr val="accent5"/>
                </a:solidFill>
              </a:rPr>
              <a:t> </a:t>
            </a:r>
            <a:r>
              <a:rPr lang="en">
                <a:solidFill>
                  <a:schemeClr val="lt1"/>
                </a:solidFill>
              </a:rPr>
              <a:t>- Faker Press</a:t>
            </a:r>
          </a:p>
          <a:p>
            <a:pPr lvl="0">
              <a:spcBef>
                <a:spcPts val="0"/>
              </a:spcBef>
              <a:buNone/>
            </a:pPr>
            <a:r>
              <a:t/>
            </a:r>
            <a:endParaRPr>
              <a:solidFill>
                <a:schemeClr val="lt1"/>
              </a:solidFill>
            </a:endParaRPr>
          </a:p>
          <a:p>
            <a:pPr lvl="0">
              <a:spcBef>
                <a:spcPts val="0"/>
              </a:spcBef>
              <a:buClr>
                <a:schemeClr val="dk1"/>
              </a:buClr>
              <a:buSzPct val="61111"/>
              <a:buFont typeface="Arial"/>
              <a:buNone/>
            </a:pPr>
            <a:r>
              <a:rPr lang="en">
                <a:solidFill>
                  <a:schemeClr val="lt1"/>
                </a:solidFill>
              </a:rPr>
              <a:t>Gracias! </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pic>
        <p:nvPicPr>
          <p:cNvPr descr="Whatever+you+re+doing.+you+re+doing+it+wrong.gif" id="75" name="Shape 75"/>
          <p:cNvPicPr preferRelativeResize="0"/>
          <p:nvPr/>
        </p:nvPicPr>
        <p:blipFill>
          <a:blip r:embed="rId3">
            <a:alphaModFix/>
          </a:blip>
          <a:stretch>
            <a:fillRect/>
          </a:stretch>
        </p:blipFill>
        <p:spPr>
          <a:xfrm>
            <a:off x="2190750" y="1109662"/>
            <a:ext cx="4762500" cy="292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292625"/>
            <a:ext cx="8520600" cy="572700"/>
          </a:xfrm>
          <a:prstGeom prst="rect">
            <a:avLst/>
          </a:prstGeom>
        </p:spPr>
        <p:txBody>
          <a:bodyPr anchorCtr="0" anchor="t" bIns="91425" lIns="91425" rIns="91425" tIns="91425">
            <a:noAutofit/>
          </a:bodyPr>
          <a:lstStyle/>
          <a:p>
            <a:pPr lvl="0">
              <a:spcBef>
                <a:spcPts val="0"/>
              </a:spcBef>
              <a:buNone/>
            </a:pPr>
            <a:r>
              <a:rPr lang="en"/>
              <a:t>Quién soy</a:t>
            </a:r>
            <a:r>
              <a:rPr lang="en"/>
              <a:t>: </a:t>
            </a:r>
          </a:p>
        </p:txBody>
      </p:sp>
      <p:sp>
        <p:nvSpPr>
          <p:cNvPr id="81" name="Shape 81"/>
          <p:cNvSpPr txBox="1"/>
          <p:nvPr>
            <p:ph idx="1" type="body"/>
          </p:nvPr>
        </p:nvSpPr>
        <p:spPr>
          <a:xfrm>
            <a:off x="311700" y="974450"/>
            <a:ext cx="2979600" cy="3518100"/>
          </a:xfrm>
          <a:prstGeom prst="rect">
            <a:avLst/>
          </a:prstGeom>
          <a:ln>
            <a:noFill/>
          </a:ln>
        </p:spPr>
        <p:txBody>
          <a:bodyPr anchorCtr="0" anchor="t" bIns="91425" lIns="91425" rIns="91425" tIns="91425">
            <a:noAutofit/>
          </a:bodyPr>
          <a:lstStyle/>
          <a:p>
            <a:pPr lvl="0">
              <a:lnSpc>
                <a:spcPct val="100000"/>
              </a:lnSpc>
              <a:spcBef>
                <a:spcPts val="0"/>
              </a:spcBef>
              <a:spcAft>
                <a:spcPts val="500"/>
              </a:spcAft>
              <a:buNone/>
            </a:pPr>
            <a:r>
              <a:rPr b="1" lang="en">
                <a:solidFill>
                  <a:srgbClr val="21A6CB"/>
                </a:solidFill>
              </a:rPr>
              <a:t>Neill McShea</a:t>
            </a:r>
          </a:p>
          <a:p>
            <a:pPr lvl="0">
              <a:lnSpc>
                <a:spcPct val="100000"/>
              </a:lnSpc>
              <a:spcBef>
                <a:spcPts val="0"/>
              </a:spcBef>
              <a:spcAft>
                <a:spcPts val="500"/>
              </a:spcAft>
              <a:buNone/>
            </a:pPr>
            <a:r>
              <a:rPr lang="en">
                <a:solidFill>
                  <a:srgbClr val="2DD39C"/>
                </a:solidFill>
              </a:rPr>
              <a:t>Project Manager</a:t>
            </a:r>
            <a:r>
              <a:rPr lang="en"/>
              <a:t> </a:t>
            </a:r>
          </a:p>
          <a:p>
            <a:pPr lvl="0">
              <a:lnSpc>
                <a:spcPct val="100000"/>
              </a:lnSpc>
              <a:spcBef>
                <a:spcPts val="0"/>
              </a:spcBef>
              <a:spcAft>
                <a:spcPts val="500"/>
              </a:spcAft>
              <a:buNone/>
            </a:pPr>
            <a:r>
              <a:rPr lang="en"/>
              <a:t>Equipo Communidad</a:t>
            </a:r>
          </a:p>
          <a:p>
            <a:pPr lvl="0">
              <a:lnSpc>
                <a:spcPct val="100000"/>
              </a:lnSpc>
              <a:spcBef>
                <a:spcPts val="0"/>
              </a:spcBef>
              <a:spcAft>
                <a:spcPts val="500"/>
              </a:spcAft>
              <a:buNone/>
            </a:pPr>
            <a:r>
              <a:rPr i="1" lang="en"/>
              <a:t>The Events Calendar</a:t>
            </a:r>
          </a:p>
          <a:p>
            <a:pPr lvl="0">
              <a:spcBef>
                <a:spcPts val="0"/>
              </a:spcBef>
              <a:buNone/>
            </a:pPr>
            <a:r>
              <a:t/>
            </a:r>
            <a:endParaRPr/>
          </a:p>
          <a:p>
            <a:pPr lvl="0">
              <a:spcBef>
                <a:spcPts val="0"/>
              </a:spcBef>
              <a:buNone/>
            </a:pPr>
            <a:r>
              <a:t/>
            </a:r>
            <a:endParaRPr/>
          </a:p>
        </p:txBody>
      </p:sp>
      <p:pic>
        <p:nvPicPr>
          <p:cNvPr id="82" name="Shape 82"/>
          <p:cNvPicPr preferRelativeResize="0"/>
          <p:nvPr/>
        </p:nvPicPr>
        <p:blipFill>
          <a:blip r:embed="rId3">
            <a:alphaModFix/>
          </a:blip>
          <a:stretch>
            <a:fillRect/>
          </a:stretch>
        </p:blipFill>
        <p:spPr>
          <a:xfrm>
            <a:off x="3291425" y="1094375"/>
            <a:ext cx="5540875" cy="3586900"/>
          </a:xfrm>
          <a:prstGeom prst="rect">
            <a:avLst/>
          </a:prstGeom>
          <a:noFill/>
          <a:ln>
            <a:noFill/>
          </a:ln>
        </p:spPr>
      </p:pic>
      <p:sp>
        <p:nvSpPr>
          <p:cNvPr id="83" name="Shape 83"/>
          <p:cNvSpPr/>
          <p:nvPr/>
        </p:nvSpPr>
        <p:spPr>
          <a:xfrm>
            <a:off x="386400" y="2570525"/>
            <a:ext cx="886000" cy="846800"/>
          </a:xfrm>
          <a:prstGeom prst="flowChartProcess">
            <a:avLst/>
          </a:prstGeom>
          <a:solidFill>
            <a:srgbClr val="21A6C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3000">
                <a:solidFill>
                  <a:srgbClr val="FFFFFF"/>
                </a:solidFill>
                <a:latin typeface="Source Sans Pro Black"/>
                <a:ea typeface="Source Sans Pro Black"/>
                <a:cs typeface="Source Sans Pro Black"/>
                <a:sym typeface="Source Sans Pro Black"/>
              </a:rPr>
              <a:t>6M</a:t>
            </a:r>
          </a:p>
          <a:p>
            <a:pPr lvl="0" algn="ctr">
              <a:spcBef>
                <a:spcPts val="0"/>
              </a:spcBef>
              <a:buNone/>
            </a:pPr>
            <a:r>
              <a:rPr lang="en" sz="900">
                <a:solidFill>
                  <a:srgbClr val="FFFFFF"/>
                </a:solidFill>
                <a:latin typeface="Source Sans Pro Black"/>
                <a:ea typeface="Source Sans Pro Black"/>
                <a:cs typeface="Source Sans Pro Black"/>
                <a:sym typeface="Source Sans Pro Black"/>
              </a:rPr>
              <a:t>Downloads</a:t>
            </a:r>
          </a:p>
        </p:txBody>
      </p:sp>
      <p:sp>
        <p:nvSpPr>
          <p:cNvPr id="84" name="Shape 84"/>
          <p:cNvSpPr/>
          <p:nvPr/>
        </p:nvSpPr>
        <p:spPr>
          <a:xfrm>
            <a:off x="1384825" y="2570525"/>
            <a:ext cx="886000" cy="846800"/>
          </a:xfrm>
          <a:prstGeom prst="flowChartProcess">
            <a:avLst/>
          </a:prstGeom>
          <a:solidFill>
            <a:srgbClr val="21A6C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1200">
                <a:solidFill>
                  <a:srgbClr val="FFFFFF"/>
                </a:solidFill>
                <a:latin typeface="Source Sans Pro Black"/>
                <a:ea typeface="Source Sans Pro Black"/>
                <a:cs typeface="Source Sans Pro Black"/>
                <a:sym typeface="Source Sans Pro Black"/>
              </a:rPr>
              <a:t>10</a:t>
            </a:r>
          </a:p>
          <a:p>
            <a:pPr lvl="0">
              <a:spcBef>
                <a:spcPts val="0"/>
              </a:spcBef>
              <a:buNone/>
            </a:pPr>
            <a:r>
              <a:rPr lang="en" sz="1200">
                <a:solidFill>
                  <a:srgbClr val="FFFFFF"/>
                </a:solidFill>
                <a:latin typeface="Source Sans Pro Black"/>
                <a:ea typeface="Source Sans Pro Black"/>
                <a:cs typeface="Source Sans Pro Black"/>
                <a:sym typeface="Source Sans Pro Black"/>
              </a:rPr>
              <a:t>Plugins</a:t>
            </a:r>
          </a:p>
          <a:p>
            <a:pPr lvl="0" rtl="0">
              <a:spcBef>
                <a:spcPts val="0"/>
              </a:spcBef>
              <a:buNone/>
            </a:pPr>
            <a:r>
              <a:rPr lang="en" sz="1200">
                <a:solidFill>
                  <a:srgbClr val="FFFFFF"/>
                </a:solidFill>
                <a:latin typeface="Source Sans Pro Black"/>
                <a:ea typeface="Source Sans Pro Black"/>
                <a:cs typeface="Source Sans Pro Black"/>
                <a:sym typeface="Source Sans Pro Black"/>
              </a:rPr>
              <a:t>Premium</a:t>
            </a:r>
          </a:p>
        </p:txBody>
      </p:sp>
      <p:sp>
        <p:nvSpPr>
          <p:cNvPr id="85" name="Shape 85"/>
          <p:cNvSpPr/>
          <p:nvPr/>
        </p:nvSpPr>
        <p:spPr>
          <a:xfrm>
            <a:off x="1384825" y="3553275"/>
            <a:ext cx="886000" cy="846800"/>
          </a:xfrm>
          <a:prstGeom prst="flowChartProcess">
            <a:avLst/>
          </a:prstGeom>
          <a:solidFill>
            <a:srgbClr val="2DD39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rgbClr val="FFFFFF"/>
                </a:solidFill>
                <a:latin typeface="Source Sans Pro Black"/>
                <a:ea typeface="Source Sans Pro Black"/>
                <a:cs typeface="Source Sans Pro Black"/>
                <a:sym typeface="Source Sans Pro Black"/>
              </a:rPr>
              <a:t>+13</a:t>
            </a:r>
          </a:p>
          <a:p>
            <a:pPr lvl="0" rtl="0">
              <a:spcBef>
                <a:spcPts val="0"/>
              </a:spcBef>
              <a:buNone/>
            </a:pPr>
            <a:r>
              <a:rPr lang="en" sz="1000">
                <a:solidFill>
                  <a:srgbClr val="FFFFFF"/>
                </a:solidFill>
                <a:latin typeface="Source Sans Pro Black"/>
                <a:ea typeface="Source Sans Pro Black"/>
                <a:cs typeface="Source Sans Pro Black"/>
                <a:sym typeface="Source Sans Pro Black"/>
              </a:rPr>
              <a:t>Equipo</a:t>
            </a:r>
          </a:p>
          <a:p>
            <a:pPr lvl="0" rtl="0">
              <a:spcBef>
                <a:spcPts val="0"/>
              </a:spcBef>
              <a:buNone/>
            </a:pPr>
            <a:r>
              <a:rPr lang="en" sz="1000">
                <a:solidFill>
                  <a:srgbClr val="FFFFFF"/>
                </a:solidFill>
                <a:latin typeface="Source Sans Pro Black"/>
                <a:ea typeface="Source Sans Pro Black"/>
                <a:cs typeface="Source Sans Pro Black"/>
                <a:sym typeface="Source Sans Pro Black"/>
              </a:rPr>
              <a:t>Comunidad</a:t>
            </a:r>
          </a:p>
        </p:txBody>
      </p:sp>
      <p:sp>
        <p:nvSpPr>
          <p:cNvPr id="86" name="Shape 86"/>
          <p:cNvSpPr/>
          <p:nvPr/>
        </p:nvSpPr>
        <p:spPr>
          <a:xfrm>
            <a:off x="386400" y="3553275"/>
            <a:ext cx="886000" cy="846800"/>
          </a:xfrm>
          <a:prstGeom prst="flowChartProcess">
            <a:avLst/>
          </a:prstGeom>
          <a:solidFill>
            <a:srgbClr val="21A6C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rgbClr val="FFFFFF"/>
                </a:solidFill>
                <a:latin typeface="Source Sans Pro Black"/>
                <a:ea typeface="Source Sans Pro Black"/>
                <a:cs typeface="Source Sans Pro Black"/>
                <a:sym typeface="Source Sans Pro Black"/>
              </a:rPr>
              <a:t>#1</a:t>
            </a:r>
          </a:p>
          <a:p>
            <a:pPr lvl="0" rtl="0" algn="ctr">
              <a:spcBef>
                <a:spcPts val="0"/>
              </a:spcBef>
              <a:buNone/>
            </a:pPr>
            <a:r>
              <a:rPr lang="en" sz="1100">
                <a:solidFill>
                  <a:srgbClr val="FFFFFF"/>
                </a:solidFill>
                <a:latin typeface="Source Sans Pro Black"/>
                <a:ea typeface="Source Sans Pro Black"/>
                <a:cs typeface="Source Sans Pro Black"/>
                <a:sym typeface="Source Sans Pro Black"/>
              </a:rPr>
              <a:t>Calendario</a:t>
            </a:r>
          </a:p>
          <a:p>
            <a:pPr lvl="0" rtl="0" algn="ctr">
              <a:spcBef>
                <a:spcPts val="0"/>
              </a:spcBef>
              <a:buNone/>
            </a:pPr>
            <a:r>
              <a:rPr lang="en" sz="1100">
                <a:solidFill>
                  <a:srgbClr val="FFFFFF"/>
                </a:solidFill>
                <a:latin typeface="Source Sans Pro Black"/>
                <a:ea typeface="Source Sans Pro Black"/>
                <a:cs typeface="Source Sans Pro Black"/>
                <a:sym typeface="Source Sans Pro Black"/>
              </a:rPr>
              <a:t>Plugin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Quien Es Modern Tribe: </a:t>
            </a:r>
          </a:p>
        </p:txBody>
      </p:sp>
      <p:sp>
        <p:nvSpPr>
          <p:cNvPr id="92" name="Shape 92"/>
          <p:cNvSpPr txBox="1"/>
          <p:nvPr>
            <p:ph idx="1" type="body"/>
          </p:nvPr>
        </p:nvSpPr>
        <p:spPr>
          <a:xfrm>
            <a:off x="311700" y="1152475"/>
            <a:ext cx="8520600" cy="3416400"/>
          </a:xfrm>
          <a:prstGeom prst="rect">
            <a:avLst/>
          </a:prstGeom>
          <a:ln>
            <a:noFill/>
          </a:ln>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lgn="ctr">
              <a:spcBef>
                <a:spcPts val="0"/>
              </a:spcBef>
              <a:buNone/>
            </a:pPr>
            <a:r>
              <a:rPr lang="en" sz="2400">
                <a:solidFill>
                  <a:srgbClr val="2DD39C"/>
                </a:solidFill>
              </a:rPr>
              <a:t>http://</a:t>
            </a:r>
            <a:r>
              <a:rPr lang="en" sz="2400">
                <a:solidFill>
                  <a:srgbClr val="2DD39C"/>
                </a:solidFill>
              </a:rPr>
              <a:t>tri.be </a:t>
            </a:r>
          </a:p>
        </p:txBody>
      </p:sp>
      <p:pic>
        <p:nvPicPr>
          <p:cNvPr descr="tribe-icon.png" id="93" name="Shape 93"/>
          <p:cNvPicPr preferRelativeResize="0"/>
          <p:nvPr/>
        </p:nvPicPr>
        <p:blipFill>
          <a:blip r:embed="rId3">
            <a:alphaModFix/>
          </a:blip>
          <a:stretch>
            <a:fillRect/>
          </a:stretch>
        </p:blipFill>
        <p:spPr>
          <a:xfrm>
            <a:off x="3576050" y="1807475"/>
            <a:ext cx="2000250" cy="171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F3435"/>
        </a:solidFill>
      </p:bgPr>
    </p:bg>
    <p:spTree>
      <p:nvGrpSpPr>
        <p:cNvPr id="97" name="Shape 97"/>
        <p:cNvGrpSpPr/>
        <p:nvPr/>
      </p:nvGrpSpPr>
      <p:grpSpPr>
        <a:xfrm>
          <a:off x="0" y="0"/>
          <a:ext cx="0" cy="0"/>
          <a:chOff x="0" y="0"/>
          <a:chExt cx="0" cy="0"/>
        </a:xfrm>
      </p:grpSpPr>
      <p:pic>
        <p:nvPicPr>
          <p:cNvPr descr="recentProjects.png" id="98" name="Shape 98"/>
          <p:cNvPicPr preferRelativeResize="0"/>
          <p:nvPr/>
        </p:nvPicPr>
        <p:blipFill rotWithShape="1">
          <a:blip r:embed="rId3">
            <a:alphaModFix/>
          </a:blip>
          <a:srcRect b="0" l="6296" r="0" t="0"/>
          <a:stretch/>
        </p:blipFill>
        <p:spPr>
          <a:xfrm>
            <a:off x="973924" y="140225"/>
            <a:ext cx="7521448" cy="4698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ctrTitle"/>
          </p:nvPr>
        </p:nvSpPr>
        <p:spPr>
          <a:xfrm>
            <a:off x="311700" y="334725"/>
            <a:ext cx="8520600" cy="4265700"/>
          </a:xfrm>
          <a:prstGeom prst="rect">
            <a:avLst/>
          </a:prstGeom>
        </p:spPr>
        <p:txBody>
          <a:bodyPr anchorCtr="0" anchor="b" bIns="91425" lIns="91425" rIns="91425" tIns="91425">
            <a:noAutofit/>
          </a:bodyPr>
          <a:lstStyle/>
          <a:p>
            <a:pPr lvl="0" rtl="0" algn="r">
              <a:spcBef>
                <a:spcPts val="0"/>
              </a:spcBef>
              <a:buNone/>
            </a:pPr>
            <a:r>
              <a:rPr lang="en" sz="3500"/>
              <a:t>“Escalando la administración del mantenimiento y la calidad en pequeños proyectos de sitios web a </a:t>
            </a:r>
          </a:p>
          <a:p>
            <a:pPr lvl="0" rtl="0" algn="r">
              <a:spcBef>
                <a:spcPts val="0"/>
              </a:spcBef>
              <a:buNone/>
            </a:pPr>
            <a:r>
              <a:rPr lang="en" sz="3500"/>
              <a:t>grandes equipos” </a:t>
            </a:r>
          </a:p>
        </p:txBody>
      </p:sp>
      <p:sp>
        <p:nvSpPr>
          <p:cNvPr id="104" name="Shape 104"/>
          <p:cNvSpPr txBox="1"/>
          <p:nvPr>
            <p:ph idx="1" type="subTitle"/>
          </p:nvPr>
        </p:nvSpPr>
        <p:spPr>
          <a:xfrm>
            <a:off x="0" y="1451625"/>
            <a:ext cx="9144000" cy="792600"/>
          </a:xfrm>
          <a:prstGeom prst="rect">
            <a:avLst/>
          </a:prstGeom>
        </p:spPr>
        <p:txBody>
          <a:bodyPr anchorCtr="0" anchor="t" bIns="91425" lIns="91425" rIns="91425" tIns="91425">
            <a:noAutofit/>
          </a:bodyPr>
          <a:lstStyle/>
          <a:p>
            <a:pPr lvl="0" rtl="0">
              <a:spcBef>
                <a:spcPts val="0"/>
              </a:spcBef>
              <a:buNone/>
            </a:pPr>
            <a:r>
              <a:rPr lang="en"/>
              <a:t>Neill McShea - Modern Tribe</a:t>
            </a:r>
          </a:p>
        </p:txBody>
      </p:sp>
      <p:pic>
        <p:nvPicPr>
          <p:cNvPr descr="tribe-icon.png" id="105" name="Shape 105"/>
          <p:cNvPicPr preferRelativeResize="0"/>
          <p:nvPr/>
        </p:nvPicPr>
        <p:blipFill>
          <a:blip r:embed="rId3">
            <a:alphaModFix/>
          </a:blip>
          <a:stretch>
            <a:fillRect/>
          </a:stretch>
        </p:blipFill>
        <p:spPr>
          <a:xfrm>
            <a:off x="3502875" y="-70800"/>
            <a:ext cx="2000250" cy="171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21A6CB"/>
                </a:solidFill>
              </a:rPr>
              <a:t>¿</a:t>
            </a:r>
            <a:r>
              <a:rPr lang="en">
                <a:solidFill>
                  <a:srgbClr val="21A6CB"/>
                </a:solidFill>
              </a:rPr>
              <a:t>De Qué Estamos Hablando?</a:t>
            </a:r>
            <a:r>
              <a:rPr lang="en"/>
              <a:t> </a:t>
            </a:r>
          </a:p>
        </p:txBody>
      </p:sp>
      <p:sp>
        <p:nvSpPr>
          <p:cNvPr id="111" name="Shape 111"/>
          <p:cNvSpPr txBox="1"/>
          <p:nvPr/>
        </p:nvSpPr>
        <p:spPr>
          <a:xfrm>
            <a:off x="496350" y="1578950"/>
            <a:ext cx="2552400" cy="2487300"/>
          </a:xfrm>
          <a:prstGeom prst="rect">
            <a:avLst/>
          </a:prstGeom>
          <a:solidFill>
            <a:srgbClr val="21A6CB"/>
          </a:solidFill>
          <a:ln>
            <a:noFill/>
          </a:ln>
        </p:spPr>
        <p:txBody>
          <a:bodyPr anchorCtr="0" anchor="t" bIns="91425" lIns="91425" rIns="91425" tIns="91425">
            <a:noAutofit/>
          </a:bodyPr>
          <a:lstStyle/>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Custom Websites </a:t>
            </a:r>
          </a:p>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Themes por la comunidad</a:t>
            </a:r>
          </a:p>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Plugins para la comunidad</a:t>
            </a:r>
          </a:p>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Conflictos</a:t>
            </a:r>
          </a:p>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Bug Fixes</a:t>
            </a:r>
          </a:p>
        </p:txBody>
      </p:sp>
      <p:sp>
        <p:nvSpPr>
          <p:cNvPr id="112" name="Shape 112"/>
          <p:cNvSpPr/>
          <p:nvPr/>
        </p:nvSpPr>
        <p:spPr>
          <a:xfrm>
            <a:off x="496337" y="1218640"/>
            <a:ext cx="2552400" cy="360300"/>
          </a:xfrm>
          <a:prstGeom prst="rect">
            <a:avLst/>
          </a:prstGeom>
          <a:solidFill>
            <a:srgbClr val="2DD39C"/>
          </a:solidFill>
          <a:ln cap="flat" cmpd="sng" w="9525">
            <a:solidFill>
              <a:srgbClr val="30303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Source Sans Pro"/>
                <a:ea typeface="Source Sans Pro"/>
                <a:cs typeface="Source Sans Pro"/>
                <a:sym typeface="Source Sans Pro"/>
              </a:rPr>
              <a:t>Mantenimiento  🔧</a:t>
            </a:r>
          </a:p>
        </p:txBody>
      </p:sp>
      <p:sp>
        <p:nvSpPr>
          <p:cNvPr id="113" name="Shape 113"/>
          <p:cNvSpPr txBox="1"/>
          <p:nvPr/>
        </p:nvSpPr>
        <p:spPr>
          <a:xfrm>
            <a:off x="3341575" y="1578950"/>
            <a:ext cx="2552400" cy="2487300"/>
          </a:xfrm>
          <a:prstGeom prst="rect">
            <a:avLst/>
          </a:prstGeom>
          <a:solidFill>
            <a:srgbClr val="21A6CB"/>
          </a:solidFill>
          <a:ln>
            <a:noFill/>
          </a:ln>
        </p:spPr>
        <p:txBody>
          <a:bodyPr anchorCtr="0" anchor="t" bIns="91425" lIns="91425" rIns="91425" tIns="91425">
            <a:noAutofit/>
          </a:bodyPr>
          <a:lstStyle/>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Calidad para su cliente</a:t>
            </a:r>
          </a:p>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Calidad para la comunidad</a:t>
            </a:r>
          </a:p>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Calidad de sus Pruebas</a:t>
            </a:r>
          </a:p>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No crear nuevos bugs</a:t>
            </a:r>
          </a:p>
          <a:p>
            <a:pPr lvl="0" rtl="0">
              <a:spcBef>
                <a:spcPts val="0"/>
              </a:spcBef>
              <a:buNone/>
            </a:pPr>
            <a:r>
              <a:t/>
            </a:r>
            <a:endParaRPr>
              <a:solidFill>
                <a:srgbClr val="FFFFFF"/>
              </a:solidFill>
              <a:latin typeface="Source Sans Pro"/>
              <a:ea typeface="Source Sans Pro"/>
              <a:cs typeface="Source Sans Pro"/>
              <a:sym typeface="Source Sans Pro"/>
            </a:endParaRPr>
          </a:p>
        </p:txBody>
      </p:sp>
      <p:sp>
        <p:nvSpPr>
          <p:cNvPr id="114" name="Shape 114"/>
          <p:cNvSpPr/>
          <p:nvPr/>
        </p:nvSpPr>
        <p:spPr>
          <a:xfrm>
            <a:off x="3341580" y="1218640"/>
            <a:ext cx="2552400" cy="360300"/>
          </a:xfrm>
          <a:prstGeom prst="rect">
            <a:avLst/>
          </a:prstGeom>
          <a:solidFill>
            <a:srgbClr val="2DD39C"/>
          </a:solidFill>
          <a:ln cap="flat" cmpd="sng" w="9525">
            <a:solidFill>
              <a:srgbClr val="30303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Source Sans Pro"/>
                <a:ea typeface="Source Sans Pro"/>
                <a:cs typeface="Source Sans Pro"/>
                <a:sym typeface="Source Sans Pro"/>
              </a:rPr>
              <a:t>Calidad  💯</a:t>
            </a:r>
          </a:p>
        </p:txBody>
      </p:sp>
      <p:sp>
        <p:nvSpPr>
          <p:cNvPr id="115" name="Shape 115"/>
          <p:cNvSpPr txBox="1"/>
          <p:nvPr/>
        </p:nvSpPr>
        <p:spPr>
          <a:xfrm>
            <a:off x="6186800" y="1578950"/>
            <a:ext cx="2552400" cy="2439000"/>
          </a:xfrm>
          <a:prstGeom prst="rect">
            <a:avLst/>
          </a:prstGeom>
          <a:solidFill>
            <a:srgbClr val="21A6CB"/>
          </a:solidFill>
          <a:ln>
            <a:noFill/>
          </a:ln>
        </p:spPr>
        <p:txBody>
          <a:bodyPr anchorCtr="0" anchor="t" bIns="91425" lIns="91425" rIns="91425" tIns="91425">
            <a:noAutofit/>
          </a:bodyPr>
          <a:lstStyle/>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Implementar o mejorar todos estos aspectos y ser capaz de ajustar según la necesidades.</a:t>
            </a:r>
          </a:p>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Hacer todo personalmente</a:t>
            </a:r>
          </a:p>
          <a:p>
            <a:pPr indent="-228600" lvl="0" marL="457200" rtl="0">
              <a:spcBef>
                <a:spcPts val="0"/>
              </a:spcBef>
              <a:buClr>
                <a:srgbClr val="FFFFFF"/>
              </a:buClr>
              <a:buFont typeface="Source Sans Pro"/>
              <a:buChar char="-"/>
            </a:pPr>
            <a:r>
              <a:rPr lang="en">
                <a:solidFill>
                  <a:srgbClr val="FFFFFF"/>
                </a:solidFill>
                <a:latin typeface="Source Sans Pro"/>
                <a:ea typeface="Source Sans Pro"/>
                <a:cs typeface="Source Sans Pro"/>
                <a:sym typeface="Source Sans Pro"/>
              </a:rPr>
              <a:t>Equipos pequeños o grandes</a:t>
            </a:r>
          </a:p>
          <a:p>
            <a:pPr lvl="0" rtl="0">
              <a:spcBef>
                <a:spcPts val="0"/>
              </a:spcBef>
              <a:buNone/>
            </a:pPr>
            <a:r>
              <a:t/>
            </a:r>
            <a:endParaRPr>
              <a:solidFill>
                <a:srgbClr val="FFFFFF"/>
              </a:solidFill>
              <a:latin typeface="Source Sans Pro"/>
              <a:ea typeface="Source Sans Pro"/>
              <a:cs typeface="Source Sans Pro"/>
              <a:sym typeface="Source Sans Pro"/>
            </a:endParaRPr>
          </a:p>
        </p:txBody>
      </p:sp>
      <p:sp>
        <p:nvSpPr>
          <p:cNvPr id="116" name="Shape 116"/>
          <p:cNvSpPr/>
          <p:nvPr/>
        </p:nvSpPr>
        <p:spPr>
          <a:xfrm>
            <a:off x="6186798" y="1218640"/>
            <a:ext cx="2552400" cy="360300"/>
          </a:xfrm>
          <a:prstGeom prst="rect">
            <a:avLst/>
          </a:prstGeom>
          <a:solidFill>
            <a:srgbClr val="2DD39C"/>
          </a:solidFill>
          <a:ln cap="flat" cmpd="sng" w="9525">
            <a:solidFill>
              <a:srgbClr val="30303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Source Sans Pro"/>
                <a:ea typeface="Source Sans Pro"/>
                <a:cs typeface="Source Sans Pro"/>
                <a:sym typeface="Source Sans Pro"/>
              </a:rPr>
              <a:t>Escalabilidad 🎢</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